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6"/>
  </p:notesMasterIdLst>
  <p:handoutMasterIdLst>
    <p:handoutMasterId r:id="rId27"/>
  </p:handoutMasterIdLst>
  <p:sldIdLst>
    <p:sldId id="759" r:id="rId6"/>
    <p:sldId id="2147473740" r:id="rId7"/>
    <p:sldId id="589" r:id="rId8"/>
    <p:sldId id="2147473741" r:id="rId9"/>
    <p:sldId id="596" r:id="rId10"/>
    <p:sldId id="593" r:id="rId11"/>
    <p:sldId id="2134804235" r:id="rId12"/>
    <p:sldId id="603" r:id="rId13"/>
    <p:sldId id="2134804234" r:id="rId14"/>
    <p:sldId id="2134804232" r:id="rId15"/>
    <p:sldId id="2147473881" r:id="rId16"/>
    <p:sldId id="2134804233" r:id="rId17"/>
    <p:sldId id="599" r:id="rId18"/>
    <p:sldId id="350" r:id="rId19"/>
    <p:sldId id="287" r:id="rId20"/>
    <p:sldId id="1166" r:id="rId21"/>
    <p:sldId id="1167" r:id="rId22"/>
    <p:sldId id="2147473738" r:id="rId23"/>
    <p:sldId id="611" r:id="rId24"/>
    <p:sldId id="387" r:id="rId25"/>
  </p:sldIdLst>
  <p:sldSz cx="12192000" cy="6858000"/>
  <p:notesSz cx="7315200" cy="9601200"/>
  <p:custDataLst>
    <p:tags r:id="rId28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A"/>
    <a:srgbClr val="00C696"/>
    <a:srgbClr val="00DFA9"/>
    <a:srgbClr val="97FFD8"/>
    <a:srgbClr val="64645F"/>
    <a:srgbClr val="9C9A94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71" autoAdjust="0"/>
  </p:normalViewPr>
  <p:slideViewPr>
    <p:cSldViewPr>
      <p:cViewPr>
        <p:scale>
          <a:sx n="75" d="100"/>
          <a:sy n="75" d="100"/>
        </p:scale>
        <p:origin x="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erneburg" userId="ec344632-402a-4a79-a7c2-c73c8a2cd330" providerId="ADAL" clId="{11336006-14E1-4569-B420-B66094DA3CF0}"/>
    <pc:docChg chg="custSel modSld modMainMaster replTag delTag">
      <pc:chgData name="Eva Berneburg" userId="ec344632-402a-4a79-a7c2-c73c8a2cd330" providerId="ADAL" clId="{11336006-14E1-4569-B420-B66094DA3CF0}" dt="2023-10-19T12:31:35.977" v="58"/>
      <pc:docMkLst>
        <pc:docMk/>
      </pc:docMkLst>
      <pc:sldChg chg="modSp mod">
        <pc:chgData name="Eva Berneburg" userId="ec344632-402a-4a79-a7c2-c73c8a2cd330" providerId="ADAL" clId="{11336006-14E1-4569-B420-B66094DA3CF0}" dt="2023-10-19T12:31:06.266" v="1" actId="20577"/>
        <pc:sldMkLst>
          <pc:docMk/>
          <pc:sldMk cId="1225158123" sldId="387"/>
        </pc:sldMkLst>
        <pc:spChg chg="mod">
          <ac:chgData name="Eva Berneburg" userId="ec344632-402a-4a79-a7c2-c73c8a2cd330" providerId="ADAL" clId="{11336006-14E1-4569-B420-B66094DA3CF0}" dt="2023-10-19T12:31:06.266" v="1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 modSldLayout">
        <pc:chgData name="Eva Berneburg" userId="ec344632-402a-4a79-a7c2-c73c8a2cd330" providerId="ADAL" clId="{11336006-14E1-4569-B420-B66094DA3CF0}" dt="2023-10-19T12:31:35.977" v="58"/>
        <pc:sldMasterMkLst>
          <pc:docMk/>
          <pc:sldMasterMk cId="1856203500" sldId="2147483675"/>
        </pc:sldMasterMkLst>
        <pc:spChg chg="mod">
          <ac:chgData name="Eva Berneburg" userId="ec344632-402a-4a79-a7c2-c73c8a2cd330" providerId="ADAL" clId="{11336006-14E1-4569-B420-B66094DA3CF0}" dt="2023-10-19T12:31:35.972" v="55"/>
          <ac:spMkLst>
            <pc:docMk/>
            <pc:sldMasterMk cId="1856203500" sldId="2147483675"/>
            <ac:spMk id="2" creationId="{00000000-0000-0000-0000-000000000000}"/>
          </ac:spMkLst>
        </pc:spChg>
        <pc:spChg chg="mod">
          <ac:chgData name="Eva Berneburg" userId="ec344632-402a-4a79-a7c2-c73c8a2cd330" providerId="ADAL" clId="{11336006-14E1-4569-B420-B66094DA3CF0}" dt="2023-10-19T12:31:35.977" v="58"/>
          <ac:spMkLst>
            <pc:docMk/>
            <pc:sldMasterMk cId="1856203500" sldId="2147483675"/>
            <ac:spMk id="3" creationId="{00000000-0000-0000-0000-000000000000}"/>
          </ac:spMkLst>
        </pc:spChg>
        <pc:spChg chg="mod">
          <ac:chgData name="Eva Berneburg" userId="ec344632-402a-4a79-a7c2-c73c8a2cd330" providerId="ADAL" clId="{11336006-14E1-4569-B420-B66094DA3CF0}" dt="2023-10-19T12:31:16.136" v="42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11336006-14E1-4569-B420-B66094DA3CF0}" dt="2023-10-19T12:31:16.139" v="44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Eva Berneburg" userId="ec344632-402a-4a79-a7c2-c73c8a2cd330" providerId="ADAL" clId="{11336006-14E1-4569-B420-B66094DA3CF0}" dt="2023-10-19T12:31:16.139" v="44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1" v="45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Eva Berneburg" userId="ec344632-402a-4a79-a7c2-c73c8a2cd330" providerId="ADAL" clId="{11336006-14E1-4569-B420-B66094DA3CF0}" dt="2023-10-19T12:31:16.141" v="45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2" v="46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Eva Berneburg" userId="ec344632-402a-4a79-a7c2-c73c8a2cd330" providerId="ADAL" clId="{11336006-14E1-4569-B420-B66094DA3CF0}" dt="2023-10-19T12:31:16.142" v="46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4" v="47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Eva Berneburg" userId="ec344632-402a-4a79-a7c2-c73c8a2cd330" providerId="ADAL" clId="{11336006-14E1-4569-B420-B66094DA3CF0}" dt="2023-10-19T12:31:16.144" v="47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38" v="43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Eva Berneburg" userId="ec344632-402a-4a79-a7c2-c73c8a2cd330" providerId="ADAL" clId="{11336006-14E1-4569-B420-B66094DA3CF0}" dt="2023-10-19T12:31:16.138" v="43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5" v="48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Eva Berneburg" userId="ec344632-402a-4a79-a7c2-c73c8a2cd330" providerId="ADAL" clId="{11336006-14E1-4569-B420-B66094DA3CF0}" dt="2023-10-19T12:31:16.145" v="48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7" v="49" actId="20577"/>
          <pc:sldLayoutMkLst>
            <pc:docMk/>
            <pc:sldMasterMk cId="1856203500" sldId="2147483675"/>
            <pc:sldLayoutMk cId="2671105532" sldId="2147483717"/>
          </pc:sldLayoutMkLst>
          <pc:spChg chg="mod">
            <ac:chgData name="Eva Berneburg" userId="ec344632-402a-4a79-a7c2-c73c8a2cd330" providerId="ADAL" clId="{11336006-14E1-4569-B420-B66094DA3CF0}" dt="2023-10-19T12:31:16.147" v="49" actId="20577"/>
            <ac:spMkLst>
              <pc:docMk/>
              <pc:sldMasterMk cId="1856203500" sldId="2147483675"/>
              <pc:sldLayoutMk cId="2671105532" sldId="2147483717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11336006-14E1-4569-B420-B66094DA3CF0}" dt="2023-10-19T12:31:16.148" v="50" actId="20577"/>
          <pc:sldLayoutMkLst>
            <pc:docMk/>
            <pc:sldMasterMk cId="1856203500" sldId="2147483675"/>
            <pc:sldLayoutMk cId="4109079963" sldId="2147483718"/>
          </pc:sldLayoutMkLst>
          <pc:spChg chg="mod">
            <ac:chgData name="Eva Berneburg" userId="ec344632-402a-4a79-a7c2-c73c8a2cd330" providerId="ADAL" clId="{11336006-14E1-4569-B420-B66094DA3CF0}" dt="2023-10-19T12:31:16.148" v="50" actId="20577"/>
            <ac:spMkLst>
              <pc:docMk/>
              <pc:sldMasterMk cId="1856203500" sldId="2147483675"/>
              <pc:sldLayoutMk cId="4109079963" sldId="2147483718"/>
              <ac:spMk id="4" creationId="{00000000-0000-0000-0000-000000000000}"/>
            </ac:spMkLst>
          </pc:spChg>
        </pc:sldLayoutChg>
      </pc:sldMasterChg>
    </pc:docChg>
  </pc:docChgLst>
  <pc:docChgLst>
    <pc:chgData name="Katja Friedrich" userId="d0b1f02c-7dc9-4ea6-88b0-5d71209aff41" providerId="ADAL" clId="{6B5A9BCF-69EF-4233-91AA-0A810EDF838E}"/>
    <pc:docChg chg="custSel modSld modMainMaster replTag delTag modNotesMaster modHandout">
      <pc:chgData name="Katja Friedrich" userId="d0b1f02c-7dc9-4ea6-88b0-5d71209aff41" providerId="ADAL" clId="{6B5A9BCF-69EF-4233-91AA-0A810EDF838E}" dt="2023-09-26T08:31:45.408" v="42"/>
      <pc:docMkLst>
        <pc:docMk/>
      </pc:docMkLst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2512225847" sldId="287"/>
        </pc:sldMkLst>
      </pc:sldChg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2701466617" sldId="350"/>
        </pc:sldMkLst>
      </pc:sldChg>
      <pc:sldChg chg="modSp mod modNotes">
        <pc:chgData name="Katja Friedrich" userId="d0b1f02c-7dc9-4ea6-88b0-5d71209aff41" providerId="ADAL" clId="{6B5A9BCF-69EF-4233-91AA-0A810EDF838E}" dt="2023-09-26T08:31:44.468" v="2"/>
        <pc:sldMkLst>
          <pc:docMk/>
          <pc:sldMk cId="1225158123" sldId="387"/>
        </pc:sldMkLst>
        <pc:spChg chg="mod">
          <ac:chgData name="Katja Friedrich" userId="d0b1f02c-7dc9-4ea6-88b0-5d71209aff41" providerId="ADAL" clId="{6B5A9BCF-69EF-4233-91AA-0A810EDF838E}" dt="2023-09-26T08:31:35.153" v="1" actId="108"/>
          <ac:spMkLst>
            <pc:docMk/>
            <pc:sldMk cId="1225158123" sldId="387"/>
            <ac:spMk id="17" creationId="{00000000-0000-0000-0000-000000000000}"/>
          </ac:spMkLst>
        </pc:spChg>
      </pc:sldChg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2711186898" sldId="589"/>
        </pc:sldMkLst>
      </pc:sldChg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551421843" sldId="759"/>
        </pc:sldMkLst>
      </pc:sldChg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3508368566" sldId="1166"/>
        </pc:sldMkLst>
      </pc:sldChg>
      <pc:sldChg chg="modNotes">
        <pc:chgData name="Katja Friedrich" userId="d0b1f02c-7dc9-4ea6-88b0-5d71209aff41" providerId="ADAL" clId="{6B5A9BCF-69EF-4233-91AA-0A810EDF838E}" dt="2023-09-26T08:31:44.468" v="2"/>
        <pc:sldMkLst>
          <pc:docMk/>
          <pc:sldMk cId="3123653849" sldId="1167"/>
        </pc:sldMkLst>
      </pc:sldChg>
      <pc:sldMasterChg chg="modSp modSldLayout">
        <pc:chgData name="Katja Friedrich" userId="d0b1f02c-7dc9-4ea6-88b0-5d71209aff41" providerId="ADAL" clId="{6B5A9BCF-69EF-4233-91AA-0A810EDF838E}" dt="2023-09-26T08:31:45.407" v="40" actId="20577"/>
        <pc:sldMasterMkLst>
          <pc:docMk/>
          <pc:sldMasterMk cId="1856203500" sldId="2147483675"/>
        </pc:sldMasterMkLst>
        <pc:spChg chg="mod">
          <ac:chgData name="Katja Friedrich" userId="d0b1f02c-7dc9-4ea6-88b0-5d71209aff41" providerId="ADAL" clId="{6B5A9BCF-69EF-4233-91AA-0A810EDF838E}" dt="2023-09-26T08:31:45.383" v="32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Katja Friedrich" userId="d0b1f02c-7dc9-4ea6-88b0-5d71209aff41" providerId="ADAL" clId="{6B5A9BCF-69EF-4233-91AA-0A810EDF838E}" dt="2023-09-26T08:31:45.388" v="34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Katja Friedrich" userId="d0b1f02c-7dc9-4ea6-88b0-5d71209aff41" providerId="ADAL" clId="{6B5A9BCF-69EF-4233-91AA-0A810EDF838E}" dt="2023-09-26T08:31:45.388" v="34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390" v="35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Katja Friedrich" userId="d0b1f02c-7dc9-4ea6-88b0-5d71209aff41" providerId="ADAL" clId="{6B5A9BCF-69EF-4233-91AA-0A810EDF838E}" dt="2023-09-26T08:31:45.390" v="35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392" v="36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Katja Friedrich" userId="d0b1f02c-7dc9-4ea6-88b0-5d71209aff41" providerId="ADAL" clId="{6B5A9BCF-69EF-4233-91AA-0A810EDF838E}" dt="2023-09-26T08:31:45.392" v="36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395" v="37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Katja Friedrich" userId="d0b1f02c-7dc9-4ea6-88b0-5d71209aff41" providerId="ADAL" clId="{6B5A9BCF-69EF-4233-91AA-0A810EDF838E}" dt="2023-09-26T08:31:45.395" v="37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385" v="33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Katja Friedrich" userId="d0b1f02c-7dc9-4ea6-88b0-5d71209aff41" providerId="ADAL" clId="{6B5A9BCF-69EF-4233-91AA-0A810EDF838E}" dt="2023-09-26T08:31:45.385" v="33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400" v="38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Katja Friedrich" userId="d0b1f02c-7dc9-4ea6-88b0-5d71209aff41" providerId="ADAL" clId="{6B5A9BCF-69EF-4233-91AA-0A810EDF838E}" dt="2023-09-26T08:31:45.400" v="38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404" v="39" actId="20577"/>
          <pc:sldLayoutMkLst>
            <pc:docMk/>
            <pc:sldMasterMk cId="1856203500" sldId="2147483675"/>
            <pc:sldLayoutMk cId="2671105532" sldId="2147483717"/>
          </pc:sldLayoutMkLst>
          <pc:spChg chg="mod">
            <ac:chgData name="Katja Friedrich" userId="d0b1f02c-7dc9-4ea6-88b0-5d71209aff41" providerId="ADAL" clId="{6B5A9BCF-69EF-4233-91AA-0A810EDF838E}" dt="2023-09-26T08:31:45.404" v="39" actId="20577"/>
            <ac:spMkLst>
              <pc:docMk/>
              <pc:sldMasterMk cId="1856203500" sldId="2147483675"/>
              <pc:sldLayoutMk cId="2671105532" sldId="2147483717"/>
              <ac:spMk id="5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6B5A9BCF-69EF-4233-91AA-0A810EDF838E}" dt="2023-09-26T08:31:45.407" v="40" actId="20577"/>
          <pc:sldLayoutMkLst>
            <pc:docMk/>
            <pc:sldMasterMk cId="1856203500" sldId="2147483675"/>
            <pc:sldLayoutMk cId="4109079963" sldId="2147483718"/>
          </pc:sldLayoutMkLst>
          <pc:spChg chg="mod">
            <ac:chgData name="Katja Friedrich" userId="d0b1f02c-7dc9-4ea6-88b0-5d71209aff41" providerId="ADAL" clId="{6B5A9BCF-69EF-4233-91AA-0A810EDF838E}" dt="2023-09-26T08:31:45.407" v="40" actId="20577"/>
            <ac:spMkLst>
              <pc:docMk/>
              <pc:sldMasterMk cId="1856203500" sldId="2147483675"/>
              <pc:sldLayoutMk cId="4109079963" sldId="2147483718"/>
              <ac:spMk id="4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9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4392311529655747E-2"/>
          <c:y val="7.8899424522504841E-2"/>
          <c:w val="0.86012072316559085"/>
          <c:h val="0.7575825286798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CoCr</c:v>
                </c:pt>
              </c:strCache>
            </c:strRef>
          </c:tx>
          <c:spPr>
            <a:solidFill>
              <a:srgbClr val="969696"/>
            </a:solidFill>
            <a:ln w="13377">
              <a:solidFill>
                <a:srgbClr val="969696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Columbus DD</c:v>
                </c:pt>
                <c:pt idx="1">
                  <c:v>e.motion PS Pro</c:v>
                </c:pt>
                <c:pt idx="2">
                  <c:v>EnduRo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2.4</c:v>
                </c:pt>
                <c:pt idx="1">
                  <c:v>1.8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C-4E82-9497-7E37A9E3B6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rgbClr val="E6CD14"/>
            </a:solidFill>
            <a:ln w="13377">
              <a:noFill/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Columbus DD</c:v>
                </c:pt>
                <c:pt idx="1">
                  <c:v>e.motion PS Pro</c:v>
                </c:pt>
                <c:pt idx="2">
                  <c:v>EnduRo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1.01</c:v>
                </c:pt>
                <c:pt idx="1">
                  <c:v>0.33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C-4E82-9497-7E37A9E3B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gapDepth val="86"/>
        <c:shape val="box"/>
        <c:axId val="933046776"/>
        <c:axId val="933052264"/>
        <c:axId val="0"/>
      </c:bar3DChart>
      <c:catAx>
        <c:axId val="93304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37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RotisSansSerif"/>
                <a:cs typeface="RotisSansSerif"/>
              </a:defRPr>
            </a:pPr>
            <a:endParaRPr lang="de-DE"/>
          </a:p>
        </c:txPr>
        <c:crossAx val="933052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3052264"/>
        <c:scaling>
          <c:orientation val="minMax"/>
          <c:max val="2.5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j-lt"/>
                    <a:ea typeface="RotisSansSerif"/>
                    <a:cs typeface="RotisSansSerif"/>
                  </a:defRPr>
                </a:pPr>
                <a:r>
                  <a:rPr lang="en-US" sz="1400" err="1">
                    <a:latin typeface="+mj-lt"/>
                  </a:rPr>
                  <a:t>Abrieb</a:t>
                </a:r>
                <a:r>
                  <a:rPr lang="en-US" sz="1400">
                    <a:latin typeface="+mj-lt"/>
                  </a:rPr>
                  <a:t> [mg/Mc]</a:t>
                </a:r>
              </a:p>
            </c:rich>
          </c:tx>
          <c:layout>
            <c:manualLayout>
              <c:xMode val="edge"/>
              <c:yMode val="edge"/>
              <c:x val="0.18066193703345132"/>
              <c:y val="0.31941158526712121"/>
            </c:manualLayout>
          </c:layout>
          <c:overlay val="0"/>
          <c:spPr>
            <a:noFill/>
            <a:ln w="2675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377">
            <a:noFill/>
            <a:prstDash val="solid"/>
          </a:ln>
        </c:spPr>
        <c:txPr>
          <a:bodyPr rot="0" vert="horz"/>
          <a:lstStyle/>
          <a:p>
            <a:pPr>
              <a:defRPr sz="1264" b="0" i="0" u="none" strike="noStrike" baseline="0">
                <a:solidFill>
                  <a:schemeClr val="tx1"/>
                </a:solidFill>
                <a:latin typeface="+mn-lt"/>
                <a:ea typeface="RotisSansSerif"/>
                <a:cs typeface="RotisSansSerif"/>
              </a:defRPr>
            </a:pPr>
            <a:endParaRPr lang="de-DE"/>
          </a:p>
        </c:txPr>
        <c:crossAx val="933046776"/>
        <c:crosses val="autoZero"/>
        <c:crossBetween val="between"/>
      </c:valAx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79617089947089947"/>
          <c:y val="0.37997214050047001"/>
          <c:w val="0.113853835978836"/>
          <c:h val="0.15695619316935228"/>
        </c:manualLayout>
      </c:layout>
      <c:overlay val="0"/>
      <c:spPr>
        <a:solidFill>
          <a:schemeClr val="bg1"/>
        </a:solidFill>
        <a:ln w="13377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j-lt"/>
              <a:ea typeface="RotisSansSerif"/>
              <a:cs typeface="RotisSansSerif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5" b="1" i="0" u="none" strike="noStrike" baseline="0">
          <a:solidFill>
            <a:schemeClr val="tx1"/>
          </a:solidFill>
          <a:latin typeface="RotisSansSerif"/>
          <a:ea typeface="RotisSansSerif"/>
          <a:cs typeface="RotisSansSerif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9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4392311529655747E-2"/>
          <c:y val="4.3625494603163742E-2"/>
          <c:w val="0.90345278745233082"/>
          <c:h val="0.85526394503174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CoCrMo</c:v>
                </c:pt>
              </c:strCache>
            </c:strRef>
          </c:tx>
          <c:spPr>
            <a:solidFill>
              <a:srgbClr val="969696"/>
            </a:solidFill>
            <a:ln w="13377">
              <a:solidFill>
                <a:srgbClr val="969696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Mo</c:v>
                </c:pt>
                <c:pt idx="1">
                  <c:v>Ni</c:v>
                </c:pt>
                <c:pt idx="2">
                  <c:v>Co</c:v>
                </c:pt>
                <c:pt idx="3">
                  <c:v>Cr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410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C-4E82-9497-7E37A9E3B6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 beschichtet</c:v>
                </c:pt>
              </c:strCache>
            </c:strRef>
          </c:tx>
          <c:spPr>
            <a:solidFill>
              <a:srgbClr val="E6CD14"/>
            </a:solidFill>
            <a:ln w="13377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EDCAFD-DB08-4656-9F0F-BC0443B20AC3}" type="VALUE">
                      <a:rPr lang="en-US" smtClean="0"/>
                      <a:pPr/>
                      <a:t>[WERT]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E5-4190-8E91-CFC290E50E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58BE46-9E0C-400B-90E1-6EFDDDE2589D}" type="VALUE">
                      <a:rPr lang="en-US" smtClean="0"/>
                      <a:pPr/>
                      <a:t>[WERT]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E5-4190-8E91-CFC290E50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Mo</c:v>
                </c:pt>
                <c:pt idx="1">
                  <c:v>Ni</c:v>
                </c:pt>
                <c:pt idx="2">
                  <c:v>Co</c:v>
                </c:pt>
                <c:pt idx="3">
                  <c:v>Cr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6.3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C-4E82-9497-7E37A9E3B6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 Referenz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Mo</c:v>
                </c:pt>
                <c:pt idx="1">
                  <c:v>Ni</c:v>
                </c:pt>
                <c:pt idx="2">
                  <c:v>Co</c:v>
                </c:pt>
                <c:pt idx="3">
                  <c:v>Cr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7.2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1-4F0F-9F5F-9C978DD7E7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"/>
        <c:gapDepth val="86"/>
        <c:shape val="box"/>
        <c:axId val="933046776"/>
        <c:axId val="933052264"/>
        <c:axId val="0"/>
      </c:bar3DChart>
      <c:catAx>
        <c:axId val="93304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37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RotisSansSerif"/>
                <a:cs typeface="RotisSansSerif"/>
              </a:defRPr>
            </a:pPr>
            <a:endParaRPr lang="de-DE"/>
          </a:p>
        </c:txPr>
        <c:crossAx val="933052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305226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j-lt"/>
                    <a:ea typeface="RotisSansSerif"/>
                    <a:cs typeface="RotisSansSerif"/>
                  </a:defRPr>
                </a:pPr>
                <a:r>
                  <a:rPr lang="en-US" sz="1400" err="1">
                    <a:latin typeface="+mj-lt"/>
                  </a:rPr>
                  <a:t>Ionenkonzentration</a:t>
                </a:r>
                <a:r>
                  <a:rPr lang="en-US" sz="1400" baseline="0">
                    <a:latin typeface="+mj-lt"/>
                  </a:rPr>
                  <a:t> [µg/l]</a:t>
                </a:r>
                <a:endParaRPr lang="en-US" sz="14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6998261562958911"/>
              <c:y val="0.2196723868288139"/>
            </c:manualLayout>
          </c:layout>
          <c:overlay val="0"/>
          <c:spPr>
            <a:noFill/>
            <a:ln w="2675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377">
            <a:noFill/>
            <a:prstDash val="solid"/>
          </a:ln>
        </c:spPr>
        <c:txPr>
          <a:bodyPr rot="0" vert="horz"/>
          <a:lstStyle/>
          <a:p>
            <a:pPr>
              <a:defRPr sz="1264" b="0" i="0" u="none" strike="noStrike" baseline="0">
                <a:solidFill>
                  <a:schemeClr val="tx1"/>
                </a:solidFill>
                <a:latin typeface="+mn-lt"/>
                <a:ea typeface="RotisSansSerif"/>
                <a:cs typeface="RotisSansSerif"/>
              </a:defRPr>
            </a:pPr>
            <a:endParaRPr lang="de-DE"/>
          </a:p>
        </c:txPr>
        <c:crossAx val="933046776"/>
        <c:crosses val="autoZero"/>
        <c:crossBetween val="between"/>
      </c:valAx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81082226586199979"/>
          <c:y val="0.35392477758881491"/>
          <c:w val="0.17841985483307785"/>
          <c:h val="0.17487928691683827"/>
        </c:manualLayout>
      </c:layout>
      <c:overlay val="0"/>
      <c:spPr>
        <a:solidFill>
          <a:schemeClr val="bg1"/>
        </a:solidFill>
        <a:ln w="13377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j-lt"/>
              <a:ea typeface="RotisSansSerif"/>
              <a:cs typeface="RotisSansSerif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5" b="1" i="0" u="none" strike="noStrike" baseline="0">
          <a:solidFill>
            <a:schemeClr val="tx1"/>
          </a:solidFill>
          <a:latin typeface="RotisSansSerif"/>
          <a:ea typeface="RotisSansSerif"/>
          <a:cs typeface="RotisSansSerif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65986820177876"/>
          <c:y val="3.781009244108989E-2"/>
          <c:w val="0.62128877823173478"/>
          <c:h val="0.8520710707441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TiNbN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Tabelle1!$A$2:$A$4</c:f>
              <c:strCache>
                <c:ptCount val="3"/>
                <c:pt idx="0">
                  <c:v>Kobalt</c:v>
                </c:pt>
                <c:pt idx="1">
                  <c:v>Chrom</c:v>
                </c:pt>
                <c:pt idx="2">
                  <c:v>Molybdän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 formatCode="0%">
                  <c:v>0.19999999999999996</c:v>
                </c:pt>
                <c:pt idx="1">
                  <c:v>0.372</c:v>
                </c:pt>
                <c:pt idx="2" formatCode="0%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D-479A-8EFE-F5DFE6BF18A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AS Oberfläche 
(ZrN)</c:v>
                </c:pt>
              </c:strCache>
            </c:strRef>
          </c:tx>
          <c:spPr>
            <a:solidFill>
              <a:srgbClr val="E6CD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cat>
            <c:strRef>
              <c:f>Tabelle1!$A$2:$A$4</c:f>
              <c:strCache>
                <c:ptCount val="3"/>
                <c:pt idx="0">
                  <c:v>Kobalt</c:v>
                </c:pt>
                <c:pt idx="1">
                  <c:v>Chrom</c:v>
                </c:pt>
                <c:pt idx="2">
                  <c:v>Molybdän</c:v>
                </c:pt>
              </c:strCache>
            </c:strRef>
          </c:cat>
          <c:val>
            <c:numRef>
              <c:f>Tabelle1!$C$2:$C$4</c:f>
              <c:numCache>
                <c:formatCode>0%</c:formatCode>
                <c:ptCount val="3"/>
                <c:pt idx="0">
                  <c:v>2.0000000000000018E-2</c:v>
                </c:pt>
                <c:pt idx="1">
                  <c:v>2.0000000000000018E-2</c:v>
                </c:pt>
                <c:pt idx="2">
                  <c:v>9.9999999999999978E-2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D-479A-8EFE-F5DFE6BF1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shape val="box"/>
        <c:axId val="829638056"/>
        <c:axId val="829644328"/>
        <c:axId val="0"/>
      </c:bar3DChart>
      <c:catAx>
        <c:axId val="829638056"/>
        <c:scaling>
          <c:orientation val="minMax"/>
        </c:scaling>
        <c:delete val="0"/>
        <c:axPos val="b"/>
        <c:minorGridlines>
          <c:spPr>
            <a:ln w="222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9696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644328"/>
        <c:crosses val="autoZero"/>
        <c:auto val="1"/>
        <c:lblAlgn val="ctr"/>
        <c:lblOffset val="100"/>
        <c:noMultiLvlLbl val="0"/>
      </c:catAx>
      <c:valAx>
        <c:axId val="829644328"/>
        <c:scaling>
          <c:orientation val="minMax"/>
          <c:max val="0.60000000000000009"/>
        </c:scaling>
        <c:delete val="0"/>
        <c:axPos val="l"/>
        <c:majorGridlines>
          <c:spPr>
            <a:ln w="12700" cap="flat" cmpd="sng" algn="ctr">
              <a:solidFill>
                <a:srgbClr val="96969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de-DE" sz="1400" baseline="0">
                    <a:latin typeface="+mn-lt"/>
                    <a:cs typeface="Calibri" panose="020F0502020204030204" pitchFamily="34" charset="0"/>
                  </a:rPr>
                  <a:t>Freigesetzte</a:t>
                </a:r>
                <a:r>
                  <a:rPr lang="de-DE" sz="1400">
                    <a:latin typeface="+mn-lt"/>
                    <a:cs typeface="Calibri" panose="020F0502020204030204" pitchFamily="34" charset="0"/>
                  </a:rPr>
                  <a:t> Metallionen [%]</a:t>
                </a:r>
              </a:p>
            </c:rich>
          </c:tx>
          <c:layout>
            <c:manualLayout>
              <c:xMode val="edge"/>
              <c:yMode val="edge"/>
              <c:x val="2.9962837912717116E-2"/>
              <c:y val="0.12741109405184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638056"/>
        <c:crossesAt val="1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71951859212574"/>
          <c:y val="0.37714675462523933"/>
          <c:w val="0.20852733223497077"/>
          <c:h val="0.23923495201634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247327482012"/>
          <c:y val="8.9752847974156724E-2"/>
          <c:w val="0.59788577517489083"/>
          <c:h val="0.78742960183911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CoCr</c:v>
                </c:pt>
              </c:strCache>
            </c:strRef>
          </c:tx>
          <c:spPr>
            <a:solidFill>
              <a:srgbClr val="969696"/>
            </a:solidFill>
            <a:ln w="13377">
              <a:solidFill>
                <a:srgbClr val="969696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plus"/>
            <c:errValType val="cust"/>
            <c:noEndCap val="0"/>
            <c:plus>
              <c:numRef>
                <c:f>Sheet1!$D$2:$E$2</c:f>
                <c:numCache>
                  <c:formatCode>General</c:formatCode>
                  <c:ptCount val="2"/>
                  <c:pt idx="0">
                    <c:v>5.6</c:v>
                  </c:pt>
                  <c:pt idx="1">
                    <c:v>0.9</c:v>
                  </c:pt>
                </c:numCache>
              </c:numRef>
            </c:plus>
            <c:minus>
              <c:numRef>
                <c:f>Sheet1!$D$2:$E$2</c:f>
                <c:numCache>
                  <c:formatCode>General</c:formatCode>
                  <c:ptCount val="2"/>
                  <c:pt idx="0">
                    <c:v>5.6</c:v>
                  </c:pt>
                  <c:pt idx="1">
                    <c:v>0.9</c:v>
                  </c:pt>
                </c:numCache>
              </c:numRef>
            </c:minus>
            <c:spPr>
              <a:ln w="12700"/>
            </c:spPr>
          </c:errBars>
          <c:cat>
            <c:strRef>
              <c:f>Sheet1!$B$1:$C$1</c:f>
              <c:strCache>
                <c:ptCount val="2"/>
                <c:pt idx="0">
                  <c:v>IL-8</c:v>
                </c:pt>
                <c:pt idx="1">
                  <c:v>IL-10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9-4BE6-A9BF-7F475DD6C3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 beschichtet</c:v>
                </c:pt>
              </c:strCache>
            </c:strRef>
          </c:tx>
          <c:spPr>
            <a:solidFill>
              <a:srgbClr val="E6CD14"/>
            </a:solidFill>
            <a:ln w="13377">
              <a:noFill/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EDCAFD-DB08-4656-9F0F-BC0443B20AC3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39-4BE6-A9BF-7F475DD6C3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58BE46-9E0C-400B-90E1-6EFDDDE2589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39-4BE6-A9BF-7F475DD6C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plus"/>
            <c:errValType val="cust"/>
            <c:noEndCap val="0"/>
            <c:plus>
              <c:numRef>
                <c:f>Sheet1!$D$3:$E$3</c:f>
                <c:numCache>
                  <c:formatCode>General</c:formatCode>
                  <c:ptCount val="2"/>
                  <c:pt idx="0">
                    <c:v>2.1</c:v>
                  </c:pt>
                  <c:pt idx="1">
                    <c:v>0.5</c:v>
                  </c:pt>
                </c:numCache>
              </c:numRef>
            </c:plus>
            <c:minus>
              <c:numRef>
                <c:f>Sheet1!$D$3:$E$3</c:f>
                <c:numCache>
                  <c:formatCode>General</c:formatCode>
                  <c:ptCount val="2"/>
                  <c:pt idx="0">
                    <c:v>2.1</c:v>
                  </c:pt>
                  <c:pt idx="1">
                    <c:v>0.5</c:v>
                  </c:pt>
                </c:numCache>
              </c:numRef>
            </c:minus>
            <c:spPr>
              <a:ln w="12700"/>
            </c:spPr>
          </c:errBars>
          <c:cat>
            <c:strRef>
              <c:f>Sheet1!$B$1:$C$1</c:f>
              <c:strCache>
                <c:ptCount val="2"/>
                <c:pt idx="0">
                  <c:v>IL-8</c:v>
                </c:pt>
                <c:pt idx="1">
                  <c:v>IL-10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39-4BE6-A9BF-7F475DD6C3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933046776"/>
        <c:axId val="933052264"/>
      </c:barChart>
      <c:catAx>
        <c:axId val="93304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37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RotisSansSerif"/>
                <a:cs typeface="RotisSansSerif"/>
              </a:defRPr>
            </a:pPr>
            <a:endParaRPr lang="de-DE"/>
          </a:p>
        </c:txPr>
        <c:crossAx val="933052264"/>
        <c:crosses val="autoZero"/>
        <c:auto val="1"/>
        <c:lblAlgn val="ctr"/>
        <c:lblOffset val="100"/>
        <c:noMultiLvlLbl val="0"/>
      </c:catAx>
      <c:valAx>
        <c:axId val="93305226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j-lt"/>
                    <a:ea typeface="RotisSansSerif"/>
                    <a:cs typeface="RotisSansSerif"/>
                  </a:defRPr>
                </a:pPr>
                <a:r>
                  <a:rPr lang="en-US" sz="1400" err="1">
                    <a:latin typeface="+mj-lt"/>
                  </a:rPr>
                  <a:t>Zytokine</a:t>
                </a:r>
                <a:r>
                  <a:rPr lang="en-US" sz="1400" baseline="0">
                    <a:latin typeface="+mj-lt"/>
                  </a:rPr>
                  <a:t> [</a:t>
                </a:r>
                <a:r>
                  <a:rPr lang="en-US" sz="1400" baseline="0" err="1">
                    <a:latin typeface="+mj-lt"/>
                  </a:rPr>
                  <a:t>pg</a:t>
                </a:r>
                <a:r>
                  <a:rPr lang="en-US" sz="1400" baseline="0">
                    <a:latin typeface="+mj-lt"/>
                  </a:rPr>
                  <a:t>/ml]</a:t>
                </a:r>
                <a:endParaRPr lang="en-US" sz="14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9297800275676151E-2"/>
              <c:y val="0.33363408339244355"/>
            </c:manualLayout>
          </c:layout>
          <c:overlay val="0"/>
          <c:spPr>
            <a:noFill/>
            <a:ln w="2675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377">
            <a:noFill/>
            <a:prstDash val="solid"/>
          </a:ln>
        </c:spPr>
        <c:txPr>
          <a:bodyPr rot="0" vert="horz"/>
          <a:lstStyle/>
          <a:p>
            <a:pPr>
              <a:defRPr sz="1264" b="0" i="0" u="none" strike="noStrike" baseline="0">
                <a:solidFill>
                  <a:schemeClr val="tx1"/>
                </a:solidFill>
                <a:latin typeface="+mj-lt"/>
                <a:ea typeface="RotisSansSerif"/>
                <a:cs typeface="RotisSansSerif"/>
              </a:defRPr>
            </a:pPr>
            <a:endParaRPr lang="de-DE"/>
          </a:p>
        </c:txPr>
        <c:crossAx val="93304677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4078952156537858"/>
          <c:y val="0.44170689427502119"/>
          <c:w val="0.23647477866012528"/>
          <c:h val="0.18442053447052895"/>
        </c:manualLayout>
      </c:layout>
      <c:overlay val="0"/>
      <c:spPr>
        <a:solidFill>
          <a:schemeClr val="bg1"/>
        </a:solidFill>
        <a:ln w="13377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j-lt"/>
              <a:ea typeface="RotisSansSerif"/>
              <a:cs typeface="RotisSansSerif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5" b="1" i="0" u="none" strike="noStrike" baseline="0">
          <a:solidFill>
            <a:schemeClr val="tx1"/>
          </a:solidFill>
          <a:latin typeface="RotisSansSerif"/>
          <a:ea typeface="RotisSansSerif"/>
          <a:cs typeface="RotisSansSerif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83185674934975"/>
          <c:y val="9.5802094786403044E-2"/>
          <c:w val="0.4401932421061337"/>
          <c:h val="0.782924502641468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CoCrMo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E-4857-8F1A-A95CFCE92C39}"/>
            </c:ext>
          </c:extLst>
        </c:ser>
        <c:ser>
          <c:idx val="0"/>
          <c:order val="1"/>
          <c:tx>
            <c:strRef>
              <c:f>Tabelle1!$B$1</c:f>
              <c:strCache>
                <c:ptCount val="1"/>
                <c:pt idx="0">
                  <c:v>AS Oberfläche
(CoCrMo+ZrN)</c:v>
                </c:pt>
              </c:strCache>
            </c:strRef>
          </c:tx>
          <c:spPr>
            <a:solidFill>
              <a:srgbClr val="E6CD14">
                <a:alpha val="6470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6CD1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AB5E-4857-8F1A-A95CFCE92C39}"/>
              </c:ext>
            </c:extLst>
          </c:dPt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5E-4857-8F1A-A95CFCE92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7"/>
        <c:overlap val="-62"/>
        <c:axId val="829638056"/>
        <c:axId val="829644328"/>
      </c:barChart>
      <c:catAx>
        <c:axId val="829638056"/>
        <c:scaling>
          <c:orientation val="minMax"/>
        </c:scaling>
        <c:delete val="0"/>
        <c:axPos val="b"/>
        <c:minorGridlines>
          <c:spPr>
            <a:ln w="222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solidFill>
            <a:schemeClr val="bg2">
              <a:lumMod val="75000"/>
            </a:schemeClr>
          </a:solidFill>
          <a:ln w="19050" cap="flat" cmpd="sng" algn="ctr">
            <a:solidFill>
              <a:srgbClr val="96969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644328"/>
        <c:crosses val="autoZero"/>
        <c:auto val="1"/>
        <c:lblAlgn val="ctr"/>
        <c:lblOffset val="100"/>
        <c:noMultiLvlLbl val="0"/>
      </c:catAx>
      <c:valAx>
        <c:axId val="82964432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96969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de-DE" sz="1400">
                    <a:latin typeface="+mn-lt"/>
                    <a:cs typeface="Calibri" panose="020F0502020204030204" pitchFamily="34" charset="0"/>
                  </a:rPr>
                  <a:t>Biofil</a:t>
                </a:r>
                <a:r>
                  <a:rPr lang="de-DE" sz="1400" baseline="0">
                    <a:latin typeface="+mn-lt"/>
                    <a:cs typeface="Calibri" panose="020F0502020204030204" pitchFamily="34" charset="0"/>
                  </a:rPr>
                  <a:t>m Entstehung</a:t>
                </a:r>
                <a:r>
                  <a:rPr lang="de-DE" sz="1400">
                    <a:latin typeface="+mn-lt"/>
                    <a:cs typeface="Calibri" panose="020F0502020204030204" pitchFamily="34" charset="0"/>
                  </a:rPr>
                  <a:t> [%]</a:t>
                </a:r>
              </a:p>
            </c:rich>
          </c:tx>
          <c:layout>
            <c:manualLayout>
              <c:xMode val="edge"/>
              <c:yMode val="edge"/>
              <c:x val="0.18188562008306997"/>
              <c:y val="0.21014471781380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0%" sourceLinked="1"/>
        <c:majorTickMark val="in"/>
        <c:minorTickMark val="none"/>
        <c:tickLblPos val="nextTo"/>
        <c:spPr>
          <a:noFill/>
          <a:ln w="19050"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638056"/>
        <c:crossesAt val="1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95153004922719"/>
          <c:y val="0.3919979946205791"/>
          <c:w val="0.22343431696428351"/>
          <c:h val="0.20127665553500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0.80852</cdr:x>
      <cdr:y>0.7978</cdr:y>
    </cdr:from>
    <cdr:to>
      <cdr:x>0.96257</cdr:x>
      <cdr:y>0.8403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DCA97298-2D57-451C-92E5-A6412736C8C2}"/>
            </a:ext>
          </a:extLst>
        </cdr:cNvPr>
        <cdr:cNvSpPr txBox="1"/>
      </cdr:nvSpPr>
      <cdr:spPr>
        <a:xfrm xmlns:a="http://schemas.openxmlformats.org/drawingml/2006/main">
          <a:off x="6481276" y="3734129"/>
          <a:ext cx="1234904" cy="1989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de-DE" sz="900" dirty="0">
              <a:latin typeface="Arial" panose="020B0604020202020204" pitchFamily="34" charset="0"/>
              <a:cs typeface="Arial" panose="020B0604020202020204" pitchFamily="34" charset="0"/>
            </a:rPr>
            <a:t>*Messbarkeitsgrenze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19.10.2023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97C27236-3239-44C6-8255-61E4D0637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420688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9237" y="4788599"/>
            <a:ext cx="5924409" cy="4536567"/>
          </a:xfrm>
        </p:spPr>
        <p:txBody>
          <a:bodyPr anchor="t" anchorCtr="0"/>
          <a:lstStyle/>
          <a:p>
            <a:pPr defTabSz="1021806">
              <a:defRPr/>
            </a:pPr>
            <a:r>
              <a:rPr lang="de-DE" dirty="0"/>
              <a:t>Die Schichten</a:t>
            </a:r>
            <a:r>
              <a:rPr lang="de-DE" baseline="0" dirty="0"/>
              <a:t> werden nacheinander im </a:t>
            </a:r>
            <a:r>
              <a:rPr lang="de-DE" dirty="0"/>
              <a:t>High Tech PVD-Verfahren (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Vapor</a:t>
            </a:r>
            <a:r>
              <a:rPr lang="de-DE" baseline="0" dirty="0"/>
              <a:t> Deposition) aufgetragen</a:t>
            </a:r>
            <a:endParaRPr lang="de-DE" dirty="0"/>
          </a:p>
          <a:p>
            <a:pPr defTabSz="1021806"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88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2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2163" y="434975"/>
            <a:ext cx="5730875" cy="3224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950911"/>
            <a:ext cx="5554133" cy="4690336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7C27236-3239-44C6-8255-61E4D0637A97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20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>
              <a:defRPr/>
            </a:pPr>
            <a:endParaRPr lang="de-DE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00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50945">
              <a:defRPr/>
            </a:pPr>
            <a:endParaRPr lang="en-US">
              <a:cs typeface="Arial"/>
            </a:endParaRPr>
          </a:p>
          <a:p>
            <a:endParaRPr lang="de-DE"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9932" lvl="1" indent="-379932">
              <a:spcBef>
                <a:spcPts val="1057"/>
              </a:spcBef>
              <a:spcAft>
                <a:spcPts val="1903"/>
              </a:spcAft>
              <a:buChar char="•"/>
            </a:pPr>
            <a:r>
              <a:rPr lang="de-DE">
                <a:latin typeface="Arial"/>
                <a:cs typeface="Arial"/>
              </a:rPr>
              <a:t>AS beschichtete im Vergleich zu unbeschichteten </a:t>
            </a:r>
            <a:r>
              <a:rPr lang="de-DE" err="1">
                <a:latin typeface="Arial"/>
                <a:cs typeface="Arial"/>
              </a:rPr>
              <a:t>CoCr</a:t>
            </a:r>
            <a:r>
              <a:rPr lang="de-DE">
                <a:latin typeface="Arial"/>
                <a:cs typeface="Arial"/>
              </a:rPr>
              <a:t> Knieimplantaten</a:t>
            </a:r>
          </a:p>
          <a:p>
            <a:pPr marL="379932" lvl="1" indent="-379932">
              <a:spcBef>
                <a:spcPts val="1057"/>
              </a:spcBef>
              <a:spcAft>
                <a:spcPts val="1903"/>
              </a:spcAft>
              <a:buChar char="•"/>
            </a:pPr>
            <a:r>
              <a:rPr lang="de-DE">
                <a:latin typeface="Arial"/>
                <a:cs typeface="Arial"/>
              </a:rPr>
              <a:t>5 Jahre „Follow-</a:t>
            </a:r>
            <a:r>
              <a:rPr lang="de-DE" err="1">
                <a:latin typeface="Arial"/>
                <a:cs typeface="Arial"/>
              </a:rPr>
              <a:t>up</a:t>
            </a:r>
            <a:r>
              <a:rPr lang="de-DE">
                <a:latin typeface="Arial"/>
                <a:cs typeface="Arial"/>
              </a:rPr>
              <a:t>“</a:t>
            </a:r>
            <a:endParaRPr lang="en-US">
              <a:latin typeface="Arial"/>
              <a:cs typeface="Arial"/>
            </a:endParaRPr>
          </a:p>
          <a:p>
            <a:pPr marL="379932" lvl="1" indent="-379932">
              <a:spcBef>
                <a:spcPts val="1057"/>
              </a:spcBef>
              <a:spcAft>
                <a:spcPts val="1903"/>
              </a:spcAft>
              <a:buChar char="•"/>
            </a:pPr>
            <a:r>
              <a:rPr lang="de-DE">
                <a:latin typeface="Arial"/>
                <a:cs typeface="Arial"/>
              </a:rPr>
              <a:t>Zytokin Level mit AS ähnlich der Kontrollgruppe ohne Implantat</a:t>
            </a:r>
          </a:p>
          <a:p>
            <a:pPr marL="379932" lvl="1" indent="-379932">
              <a:spcBef>
                <a:spcPts val="1057"/>
              </a:spcBef>
              <a:spcAft>
                <a:spcPts val="1903"/>
              </a:spcAft>
              <a:buChar char="•"/>
            </a:pPr>
            <a:r>
              <a:rPr lang="de-DE">
                <a:latin typeface="Arial"/>
                <a:cs typeface="Arial"/>
              </a:rPr>
              <a:t>AS (N=92), </a:t>
            </a:r>
            <a:r>
              <a:rPr lang="de-DE" err="1">
                <a:latin typeface="Arial"/>
                <a:cs typeface="Arial"/>
              </a:rPr>
              <a:t>CoCr</a:t>
            </a:r>
            <a:r>
              <a:rPr lang="de-DE">
                <a:latin typeface="Arial"/>
                <a:cs typeface="Arial"/>
              </a:rPr>
              <a:t> (n=98)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de-DE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9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text that is related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01" y="2060098"/>
            <a:ext cx="10800522" cy="3383765"/>
          </a:xfrm>
        </p:spPr>
        <p:txBody>
          <a:bodyPr/>
          <a:lstStyle/>
          <a:p>
            <a:pPr lvl="0"/>
            <a:r>
              <a:rPr lang="en-US" err="1"/>
              <a:t>Textmasterformat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en-US">
              <a:latin typeface="Arial" pitchFamily="34" charset="0"/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1057000" y="5659714"/>
            <a:ext cx="10798538" cy="647550"/>
          </a:xfrm>
          <a:prstGeom prst="rect">
            <a:avLst/>
          </a:prstGeom>
          <a:solidFill>
            <a:srgbClr val="00B482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5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907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for your icon or image (delete this message)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Deutschland GmbH &amp; Co. KG </a:t>
            </a:r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7" r:id="rId23"/>
    <p:sldLayoutId id="2147483718" r:id="rId24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mailto:xxxxx@bbraun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hyperlink" Target="http://www.bbraun.de/dsgvo" TargetMode="External"/><Relationship Id="rId10" Type="http://schemas.openxmlformats.org/officeDocument/2006/relationships/image" Target="../media/image23.png"/><Relationship Id="rId4" Type="http://schemas.openxmlformats.org/officeDocument/2006/relationships/hyperlink" Target="mailto:datenschutz-mv@bbraun.com" TargetMode="External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oanjrr.sahmri.com/annual-reports-20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.xml"/><Relationship Id="rId7" Type="http://schemas.openxmlformats.org/officeDocument/2006/relationships/image" Target="../media/image8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F2535D8-A537-42EE-A6D3-9E0EA68CA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380494"/>
            <a:ext cx="4640803" cy="322066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2533C95-0338-618D-ED86-0A71471EDB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5915980" cy="29249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05527" y="670142"/>
            <a:ext cx="4498385" cy="1426710"/>
          </a:xfrm>
        </p:spPr>
        <p:txBody>
          <a:bodyPr/>
          <a:lstStyle/>
          <a:p>
            <a:r>
              <a:rPr lang="de-DE" sz="3600" dirty="0"/>
              <a:t>Aesculap</a:t>
            </a:r>
            <a:r>
              <a:rPr lang="de-DE" sz="3600" baseline="30000" dirty="0"/>
              <a:t>®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/>
              <a:t>AS </a:t>
            </a:r>
            <a:r>
              <a:rPr lang="de-DE" sz="3600" b="1" dirty="0" err="1"/>
              <a:t>A</a:t>
            </a:r>
            <a:r>
              <a:rPr lang="de-DE" sz="3600" dirty="0" err="1"/>
              <a:t>dvanced</a:t>
            </a:r>
            <a:r>
              <a:rPr lang="de-DE" sz="3600" dirty="0"/>
              <a:t> </a:t>
            </a:r>
            <a:r>
              <a:rPr lang="de-DE" sz="3600" b="1" dirty="0"/>
              <a:t>S</a:t>
            </a:r>
            <a:r>
              <a:rPr lang="de-DE" sz="3600" dirty="0"/>
              <a:t>urface</a:t>
            </a:r>
            <a:endParaRPr lang="de-DE" sz="3600" baseline="30000" dirty="0"/>
          </a:p>
        </p:txBody>
      </p:sp>
      <p:sp>
        <p:nvSpPr>
          <p:cNvPr id="5" name="Untertitel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7 Schichten für den Schutz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40B0C0-7869-4CFE-B341-0F4D41851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74" y="867223"/>
            <a:ext cx="6193164" cy="5931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42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A1B00B-AEF0-58E5-B3E1-F5FDC1B4E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8148" y="8620"/>
            <a:ext cx="4763853" cy="6858000"/>
          </a:xfrm>
        </p:spPr>
        <p:txBody>
          <a:bodyPr anchor="ctr">
            <a:normAutofit/>
          </a:bodyPr>
          <a:lstStyle/>
          <a:p>
            <a:r>
              <a:rPr lang="de-DE" dirty="0"/>
              <a:t>44 AS &amp; 41 STD Columbus</a:t>
            </a:r>
          </a:p>
          <a:p>
            <a:endParaRPr lang="de-DE" dirty="0"/>
          </a:p>
          <a:p>
            <a:r>
              <a:rPr lang="de-DE" dirty="0"/>
              <a:t>98% Überlebensrate</a:t>
            </a:r>
          </a:p>
          <a:p>
            <a:endParaRPr lang="de-DE" dirty="0"/>
          </a:p>
          <a:p>
            <a:r>
              <a:rPr lang="de-DE" dirty="0"/>
              <a:t>Keine relevante Zunahme von Metallionen</a:t>
            </a:r>
          </a:p>
          <a:p>
            <a:endParaRPr lang="de-DE" dirty="0"/>
          </a:p>
          <a:p>
            <a:r>
              <a:rPr lang="de-DE" dirty="0"/>
              <a:t>PROMs: Hohe Zufriedenheit und kein Unterschied in den Gruppen</a:t>
            </a:r>
          </a:p>
          <a:p>
            <a:endParaRPr lang="de-DE" dirty="0"/>
          </a:p>
          <a:p>
            <a:r>
              <a:rPr lang="de-DE" b="1" dirty="0"/>
              <a:t>Bestätigt die Sicherheit der AS </a:t>
            </a:r>
            <a:r>
              <a:rPr lang="de-DE" b="1" dirty="0" err="1"/>
              <a:t>Advanced</a:t>
            </a:r>
            <a:r>
              <a:rPr lang="de-DE" b="1" dirty="0"/>
              <a:t> Surface </a:t>
            </a:r>
            <a:r>
              <a:rPr lang="de-DE" b="1" dirty="0" err="1"/>
              <a:t>Multilayer</a:t>
            </a:r>
            <a:r>
              <a:rPr lang="de-DE" b="1" dirty="0"/>
              <a:t> Beschichtung</a:t>
            </a:r>
          </a:p>
          <a:p>
            <a:pPr marL="0" lvl="1" indent="0">
              <a:spcAft>
                <a:spcPts val="600"/>
              </a:spcAft>
              <a:buNone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84ABD3-652C-B5BB-2D7C-BFA6EC7E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 anchor="b">
            <a:noAutofit/>
          </a:bodyPr>
          <a:lstStyle/>
          <a:p>
            <a:r>
              <a:rPr lang="de-DE" dirty="0"/>
              <a:t>Klinische Evidenz</a:t>
            </a:r>
            <a:br>
              <a:rPr lang="de-DE" dirty="0"/>
            </a:br>
            <a:r>
              <a:rPr lang="de-DE" dirty="0">
                <a:solidFill>
                  <a:srgbClr val="00A97A"/>
                </a:solidFill>
              </a:rPr>
              <a:t>10 Jahres Ergebnisse</a:t>
            </a:r>
            <a:r>
              <a:rPr lang="de-DE" baseline="30000" dirty="0">
                <a:solidFill>
                  <a:srgbClr val="00A97A"/>
                </a:solidFill>
              </a:rPr>
              <a:t>(12)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73C1D2-6AE6-F8EB-D021-B4513ED7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2708920"/>
            <a:ext cx="6938461" cy="2075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D2D9C42-01FD-1C4F-E3CC-D63A857D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 Lützner et al.2023</a:t>
            </a:r>
          </a:p>
        </p:txBody>
      </p:sp>
    </p:spTree>
    <p:extLst>
      <p:ext uri="{BB962C8B-B14F-4D97-AF65-F5344CB8AC3E}">
        <p14:creationId xmlns:p14="http://schemas.microsoft.com/office/powerpoint/2010/main" val="404334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B9FEC7-5ACC-4A8C-7689-F4563B5A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248"/>
          <a:stretch/>
        </p:blipFill>
        <p:spPr>
          <a:xfrm>
            <a:off x="299356" y="2636912"/>
            <a:ext cx="6803311" cy="2412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B99CFA5-E23E-0AB1-A544-DA96959F7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8149" y="0"/>
            <a:ext cx="4763852" cy="6858000"/>
          </a:xfrm>
        </p:spPr>
        <p:txBody>
          <a:bodyPr anchor="ctr"/>
          <a:lstStyle/>
          <a:p>
            <a:pPr marL="0" lvl="1" indent="0">
              <a:buNone/>
            </a:pPr>
            <a:r>
              <a:rPr lang="de-DE" dirty="0"/>
              <a:t>37 explantierte </a:t>
            </a:r>
            <a:r>
              <a:rPr lang="de-DE" dirty="0" err="1"/>
              <a:t>Femurkomponenten</a:t>
            </a:r>
            <a:r>
              <a:rPr lang="de-DE" dirty="0"/>
              <a:t> mit </a:t>
            </a:r>
            <a:r>
              <a:rPr lang="de-DE" dirty="0" err="1"/>
              <a:t>TiNbN</a:t>
            </a:r>
            <a:r>
              <a:rPr lang="de-DE" dirty="0"/>
              <a:t>, </a:t>
            </a:r>
            <a:r>
              <a:rPr lang="de-DE" dirty="0" err="1"/>
              <a:t>TiN</a:t>
            </a:r>
            <a:r>
              <a:rPr lang="de-DE" dirty="0"/>
              <a:t>, </a:t>
            </a:r>
            <a:r>
              <a:rPr lang="de-DE" dirty="0" err="1"/>
              <a:t>ZrN</a:t>
            </a:r>
            <a:r>
              <a:rPr lang="de-DE" dirty="0"/>
              <a:t>, </a:t>
            </a:r>
            <a:r>
              <a:rPr lang="de-DE" dirty="0" err="1"/>
              <a:t>OxZr</a:t>
            </a:r>
            <a:r>
              <a:rPr lang="de-DE" dirty="0"/>
              <a:t> Oberfläche</a:t>
            </a:r>
          </a:p>
          <a:p>
            <a:endParaRPr lang="de-DE" dirty="0"/>
          </a:p>
          <a:p>
            <a:r>
              <a:rPr lang="de-DE" b="1" dirty="0" err="1"/>
              <a:t>ZrN</a:t>
            </a:r>
            <a:r>
              <a:rPr lang="de-DE" b="1" dirty="0"/>
              <a:t> (5 AS Implantate): </a:t>
            </a:r>
          </a:p>
          <a:p>
            <a:pPr lvl="1"/>
            <a:r>
              <a:rPr lang="de-DE" b="1" dirty="0"/>
              <a:t>Geringste Reduktion der Beschichtungsdicke aller Technologien </a:t>
            </a:r>
          </a:p>
          <a:p>
            <a:pPr lvl="1"/>
            <a:r>
              <a:rPr lang="de-DE" b="1" dirty="0"/>
              <a:t>Kein Durchrieb der Beschichtung</a:t>
            </a:r>
          </a:p>
          <a:p>
            <a:endParaRPr lang="de-DE" dirty="0"/>
          </a:p>
          <a:p>
            <a:r>
              <a:rPr lang="de-DE" dirty="0" err="1"/>
              <a:t>TiNbN</a:t>
            </a:r>
            <a:r>
              <a:rPr lang="de-DE" dirty="0"/>
              <a:t> Beschichtungen sollten verbessert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6DDBA15-322A-4394-9147-2AE69E75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Klinische Evidenz</a:t>
            </a:r>
            <a:br>
              <a:rPr lang="de-DE" dirty="0"/>
            </a:br>
            <a:r>
              <a:rPr lang="de-DE" dirty="0">
                <a:solidFill>
                  <a:srgbClr val="00A97A"/>
                </a:solidFill>
              </a:rPr>
              <a:t>AS mit bester Stabilität</a:t>
            </a:r>
            <a:r>
              <a:rPr lang="de-DE" baseline="30000" dirty="0">
                <a:solidFill>
                  <a:srgbClr val="00A97A"/>
                </a:solidFill>
              </a:rPr>
              <a:t>(13)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3A69369-E792-8496-C8C9-6D4D4C63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Bormann et al.2023</a:t>
            </a:r>
          </a:p>
        </p:txBody>
      </p:sp>
    </p:spTree>
    <p:extLst>
      <p:ext uri="{BB962C8B-B14F-4D97-AF65-F5344CB8AC3E}">
        <p14:creationId xmlns:p14="http://schemas.microsoft.com/office/powerpoint/2010/main" val="418437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BE05A-2D77-42DA-B250-32773399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a typeface="+mn-ea"/>
              </a:rPr>
              <a:t>Klinische Evidenz</a:t>
            </a:r>
            <a:br>
              <a:rPr lang="de-DE" sz="2800" dirty="0">
                <a:ea typeface="+mn-ea"/>
              </a:rPr>
            </a:br>
            <a:r>
              <a:rPr lang="en-US" sz="2800" dirty="0" err="1">
                <a:solidFill>
                  <a:srgbClr val="00B482"/>
                </a:solidFill>
              </a:rPr>
              <a:t>Studienanalyse</a:t>
            </a:r>
            <a:r>
              <a:rPr lang="en-US" sz="2800" dirty="0">
                <a:solidFill>
                  <a:srgbClr val="00B482"/>
                </a:solidFill>
              </a:rPr>
              <a:t> der EPRD </a:t>
            </a:r>
            <a:r>
              <a:rPr lang="en-US" sz="2800" dirty="0" err="1">
                <a:solidFill>
                  <a:srgbClr val="00B482"/>
                </a:solidFill>
              </a:rPr>
              <a:t>Daten</a:t>
            </a:r>
            <a:r>
              <a:rPr lang="en-US" sz="2800" baseline="30000" dirty="0">
                <a:solidFill>
                  <a:srgbClr val="00B482"/>
                </a:solidFill>
              </a:rPr>
              <a:t>(3)</a:t>
            </a:r>
            <a:endParaRPr lang="de-DE" baseline="30000" dirty="0">
              <a:solidFill>
                <a:srgbClr val="00B48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43482A-746B-440C-9A17-25FED6B1B25C}"/>
              </a:ext>
            </a:extLst>
          </p:cNvPr>
          <p:cNvSpPr txBox="1"/>
          <p:nvPr/>
        </p:nvSpPr>
        <p:spPr>
          <a:xfrm>
            <a:off x="6311967" y="3996354"/>
            <a:ext cx="5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rgbClr val="00B482"/>
                </a:solidFill>
                <a:latin typeface="Arial"/>
                <a:cs typeface="Arial"/>
              </a:rPr>
              <a:t>4</a:t>
            </a:r>
            <a:endParaRPr lang="de-DE" sz="3200" b="1" dirty="0">
              <a:solidFill>
                <a:srgbClr val="00B482"/>
              </a:solidFill>
              <a:latin typeface="Arial"/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831038-7FF3-4AE7-9494-CFC126419C7E}"/>
              </a:ext>
            </a:extLst>
          </p:cNvPr>
          <p:cNvSpPr txBox="1"/>
          <p:nvPr/>
        </p:nvSpPr>
        <p:spPr>
          <a:xfrm>
            <a:off x="6795667" y="4032931"/>
            <a:ext cx="41008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800"/>
              </a:spcAft>
              <a:buClr>
                <a:schemeClr val="tx1"/>
              </a:buClr>
              <a:buSzPct val="60000"/>
            </a:pPr>
            <a:r>
              <a:rPr lang="en-US" b="1" dirty="0">
                <a:latin typeface="Arial"/>
                <a:cs typeface="Arial"/>
              </a:rPr>
              <a:t>55%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aller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beschichteten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Implantate</a:t>
            </a:r>
            <a:r>
              <a:rPr lang="en-US" dirty="0">
                <a:latin typeface="Arial"/>
                <a:cs typeface="Arial"/>
              </a:rPr>
              <a:t> im EPRD Register </a:t>
            </a:r>
            <a:r>
              <a:rPr lang="en-US" dirty="0" err="1">
                <a:latin typeface="Arial"/>
                <a:cs typeface="Arial"/>
              </a:rPr>
              <a:t>mit</a:t>
            </a:r>
            <a:r>
              <a:rPr lang="en-US" dirty="0">
                <a:latin typeface="Arial"/>
                <a:cs typeface="Arial"/>
              </a:rPr>
              <a:t> AS </a:t>
            </a:r>
            <a:r>
              <a:rPr lang="en-US" dirty="0" err="1">
                <a:latin typeface="Arial"/>
                <a:cs typeface="Arial"/>
              </a:rPr>
              <a:t>Technologie</a:t>
            </a:r>
            <a:endParaRPr lang="en-US" dirty="0">
              <a:latin typeface="Arial"/>
              <a:cs typeface="Arial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306EE5-6486-4A18-9B34-AAC644D0FB9F}"/>
              </a:ext>
            </a:extLst>
          </p:cNvPr>
          <p:cNvSpPr txBox="1"/>
          <p:nvPr/>
        </p:nvSpPr>
        <p:spPr>
          <a:xfrm>
            <a:off x="1989178" y="4032931"/>
            <a:ext cx="3671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dirty="0">
                <a:latin typeface="Arial"/>
                <a:cs typeface="Arial"/>
              </a:rPr>
              <a:t>AS </a:t>
            </a:r>
            <a:r>
              <a:rPr lang="en-US" dirty="0" err="1">
                <a:latin typeface="Arial"/>
                <a:cs typeface="Arial"/>
              </a:rPr>
              <a:t>Überlebensraten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so gut </a:t>
            </a:r>
            <a:r>
              <a:rPr lang="en-US" b="1" dirty="0" err="1">
                <a:latin typeface="Arial"/>
                <a:cs typeface="Arial"/>
              </a:rPr>
              <a:t>wie</a:t>
            </a:r>
            <a:r>
              <a:rPr lang="en-US" b="1" dirty="0">
                <a:latin typeface="Arial"/>
                <a:cs typeface="Arial"/>
              </a:rPr>
              <a:t> CoCr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nach</a:t>
            </a:r>
            <a:r>
              <a:rPr lang="en-US" dirty="0">
                <a:latin typeface="Arial"/>
                <a:cs typeface="Arial"/>
              </a:rPr>
              <a:t> 3 Jahren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3AAE36-4C8A-482A-BA08-81FEF3CB7EF2}"/>
              </a:ext>
            </a:extLst>
          </p:cNvPr>
          <p:cNvSpPr txBox="1"/>
          <p:nvPr/>
        </p:nvSpPr>
        <p:spPr>
          <a:xfrm>
            <a:off x="1520841" y="3996354"/>
            <a:ext cx="5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rgbClr val="00B482"/>
                </a:solidFill>
                <a:latin typeface="Arial"/>
                <a:cs typeface="Arial"/>
              </a:rPr>
              <a:t>3</a:t>
            </a:r>
            <a:endParaRPr lang="de-DE" sz="3200" b="1" dirty="0">
              <a:solidFill>
                <a:srgbClr val="00B482"/>
              </a:solidFill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CEFBB5-FDF2-42F5-B9C9-593D28050E14}"/>
              </a:ext>
            </a:extLst>
          </p:cNvPr>
          <p:cNvSpPr txBox="1"/>
          <p:nvPr/>
        </p:nvSpPr>
        <p:spPr>
          <a:xfrm>
            <a:off x="2024710" y="2097706"/>
            <a:ext cx="3671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>
                <a:latin typeface="Arial"/>
                <a:cs typeface="Arial"/>
              </a:rPr>
              <a:t>Größte</a:t>
            </a:r>
            <a:r>
              <a:rPr lang="de-DE" dirty="0">
                <a:latin typeface="Arial"/>
                <a:cs typeface="Arial"/>
              </a:rPr>
              <a:t> untersuchte </a:t>
            </a:r>
            <a:r>
              <a:rPr lang="de-DE" b="1" dirty="0">
                <a:latin typeface="Arial"/>
                <a:cs typeface="Arial"/>
              </a:rPr>
              <a:t>Kohorte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>
                <a:latin typeface="Arial"/>
                <a:cs typeface="Arial"/>
              </a:rPr>
              <a:t>beschichteter Implantate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A8B81C-19F9-4DC0-8361-45599F032737}"/>
              </a:ext>
            </a:extLst>
          </p:cNvPr>
          <p:cNvSpPr txBox="1"/>
          <p:nvPr/>
        </p:nvSpPr>
        <p:spPr>
          <a:xfrm>
            <a:off x="1520842" y="2052137"/>
            <a:ext cx="5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rgbClr val="00B482"/>
                </a:solidFill>
                <a:latin typeface="Arial"/>
                <a:cs typeface="Arial"/>
              </a:rPr>
              <a:t>1</a:t>
            </a:r>
            <a:endParaRPr lang="de-DE" sz="3200" b="1" dirty="0">
              <a:solidFill>
                <a:srgbClr val="00B482"/>
              </a:solidFill>
              <a:latin typeface="Arial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A924FA-4C8B-45B5-A373-356D78298639}"/>
              </a:ext>
            </a:extLst>
          </p:cNvPr>
          <p:cNvSpPr txBox="1"/>
          <p:nvPr/>
        </p:nvSpPr>
        <p:spPr>
          <a:xfrm>
            <a:off x="6795667" y="2097707"/>
            <a:ext cx="4011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>
                <a:latin typeface="Arial"/>
                <a:cs typeface="Arial"/>
              </a:rPr>
              <a:t>2414</a:t>
            </a:r>
            <a:r>
              <a:rPr lang="de-DE" dirty="0">
                <a:latin typeface="Arial"/>
                <a:cs typeface="Arial"/>
              </a:rPr>
              <a:t> beobachtete AS Implantate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182AEF-D74F-4853-B9D9-4B2614BFE161}"/>
              </a:ext>
            </a:extLst>
          </p:cNvPr>
          <p:cNvSpPr txBox="1"/>
          <p:nvPr/>
        </p:nvSpPr>
        <p:spPr>
          <a:xfrm>
            <a:off x="6344617" y="2052137"/>
            <a:ext cx="5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rgbClr val="00B482"/>
                </a:solidFill>
                <a:latin typeface="Arial"/>
                <a:cs typeface="Arial"/>
              </a:rPr>
              <a:t>2</a:t>
            </a:r>
            <a:endParaRPr lang="de-DE" sz="3200" b="1" dirty="0">
              <a:solidFill>
                <a:srgbClr val="00B482"/>
              </a:solidFill>
              <a:latin typeface="Arial"/>
              <a:cs typeface="Arial"/>
            </a:endParaRPr>
          </a:p>
        </p:txBody>
      </p:sp>
      <p:cxnSp>
        <p:nvCxnSpPr>
          <p:cNvPr id="12" name="Gerade Verbindung 14">
            <a:extLst>
              <a:ext uri="{FF2B5EF4-FFF2-40B4-BE49-F238E27FC236}">
                <a16:creationId xmlns:a16="http://schemas.microsoft.com/office/drawing/2014/main" id="{4BD2CA58-8F41-4F44-BB75-FBE513EA2282}"/>
              </a:ext>
            </a:extLst>
          </p:cNvPr>
          <p:cNvCxnSpPr/>
          <p:nvPr/>
        </p:nvCxnSpPr>
        <p:spPr>
          <a:xfrm>
            <a:off x="5879976" y="2024844"/>
            <a:ext cx="0" cy="3672408"/>
          </a:xfrm>
          <a:prstGeom prst="line">
            <a:avLst/>
          </a:prstGeom>
          <a:ln w="19050"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6">
            <a:extLst>
              <a:ext uri="{FF2B5EF4-FFF2-40B4-BE49-F238E27FC236}">
                <a16:creationId xmlns:a16="http://schemas.microsoft.com/office/drawing/2014/main" id="{F709C0E1-7E5F-48F8-BDB3-D75805331E9A}"/>
              </a:ext>
            </a:extLst>
          </p:cNvPr>
          <p:cNvCxnSpPr/>
          <p:nvPr/>
        </p:nvCxnSpPr>
        <p:spPr>
          <a:xfrm>
            <a:off x="1416698" y="3645024"/>
            <a:ext cx="9214624" cy="0"/>
          </a:xfrm>
          <a:prstGeom prst="line">
            <a:avLst/>
          </a:prstGeom>
          <a:ln w="19050"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542C8C6E-064A-256F-43BE-B6090515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Grimberg et al.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6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ADE0D-0EB7-4932-962C-003AF861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a typeface="+mn-ea"/>
              </a:rPr>
              <a:t>5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Jahres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Ergebnisse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im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Australischen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Register</a:t>
            </a:r>
            <a:r>
              <a:rPr lang="en-US" sz="2800" baseline="30000" dirty="0">
                <a:solidFill>
                  <a:schemeClr val="tx1"/>
                </a:solidFill>
                <a:ea typeface="+mn-ea"/>
              </a:rPr>
              <a:t>(2)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1B4C6F-08D0-45C6-B1C0-5E47EA06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dirty="0"/>
              <a:t>Zirkonium Gruppe (inkl. AS) mit den höchsten Überlebensraten bei den „alternativen Oberflächen“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CDD22D-233A-C532-49CA-526648179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4B85960-086D-4764-A2AF-C1268D734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73143"/>
              </p:ext>
            </p:extLst>
          </p:nvPr>
        </p:nvGraphicFramePr>
        <p:xfrm>
          <a:off x="119336" y="2276872"/>
          <a:ext cx="5871527" cy="22179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Quelle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48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Typ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 Jahre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kum</a:t>
                      </a: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Überlebensrate</a:t>
                      </a: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[%]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Register: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annual report 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Keramisiertes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TiN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Oberfläche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95.3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A97A"/>
                          </a:solidFill>
                          <a:effectLst/>
                          <a:latin typeface="+mn-lt"/>
                        </a:rPr>
                        <a:t>Zirkonium</a:t>
                      </a:r>
                      <a:r>
                        <a:rPr lang="en-US" sz="1400" b="0" i="0" u="none" strike="noStrike" dirty="0">
                          <a:solidFill>
                            <a:srgbClr val="00A97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A97A"/>
                          </a:solidFill>
                          <a:effectLst/>
                          <a:latin typeface="+mn-lt"/>
                        </a:rPr>
                        <a:t>Oberfläche</a:t>
                      </a:r>
                      <a:endParaRPr lang="en-US" sz="1400" b="0" i="0" u="none" strike="noStrike" dirty="0">
                        <a:solidFill>
                          <a:srgbClr val="00A97A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A97A"/>
                          </a:solidFill>
                          <a:effectLst/>
                          <a:latin typeface="+mn-lt"/>
                        </a:rPr>
                        <a:t>97.6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D0AB728-E0C0-CC24-382E-BC2406EA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720" y="0"/>
            <a:ext cx="857864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30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2">
            <a:extLst>
              <a:ext uri="{FF2B5EF4-FFF2-40B4-BE49-F238E27FC236}">
                <a16:creationId xmlns:a16="http://schemas.microsoft.com/office/drawing/2014/main" id="{14754805-F470-42BB-A03A-00402830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08" y="1902562"/>
            <a:ext cx="2837922" cy="28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Advanced Surface</a:t>
            </a:r>
            <a:endParaRPr lang="en-US" dirty="0">
              <a:solidFill>
                <a:srgbClr val="00B482"/>
              </a:solidFill>
            </a:endParaRPr>
          </a:p>
        </p:txBody>
      </p:sp>
      <p:sp>
        <p:nvSpPr>
          <p:cNvPr id="6" name="Foliennummernplatzhalt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ußzeilenplatzhalt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B. Braun Deutschland GmbH &amp; Co. KG 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815413" y="1880802"/>
            <a:ext cx="2112235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err="1">
                <a:solidFill>
                  <a:srgbClr val="00B482"/>
                </a:solidFill>
              </a:rPr>
              <a:t>Vollständig</a:t>
            </a:r>
            <a:endParaRPr lang="en-US">
              <a:solidFill>
                <a:srgbClr val="00B482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4757039" y="1880802"/>
            <a:ext cx="2208021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err="1">
                <a:solidFill>
                  <a:srgbClr val="00B482"/>
                </a:solidFill>
              </a:rPr>
              <a:t>Effektiv</a:t>
            </a:r>
            <a:endParaRPr lang="en-US">
              <a:solidFill>
                <a:srgbClr val="00B482"/>
              </a:solidFill>
            </a:endParaRP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8694266" y="1880802"/>
            <a:ext cx="3023893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err="1">
                <a:solidFill>
                  <a:srgbClr val="00B482"/>
                </a:solidFill>
              </a:rPr>
              <a:t>Sicher</a:t>
            </a:r>
            <a:endParaRPr lang="en-US">
              <a:solidFill>
                <a:srgbClr val="00B48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3421" y="4341077"/>
            <a:ext cx="3360372" cy="761871"/>
          </a:xfrm>
          <a:prstGeom prst="rect">
            <a:avLst/>
          </a:prstGeom>
        </p:spPr>
        <p:txBody>
          <a:bodyPr wrap="square" lIns="121917" tIns="60958" rIns="47999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 err="1"/>
              <a:t>Primär</a:t>
            </a:r>
            <a:r>
              <a:rPr lang="en-US" sz="1900"/>
              <a:t> &amp; Revision</a:t>
            </a:r>
          </a:p>
          <a:p>
            <a:pPr>
              <a:lnSpc>
                <a:spcPct val="114000"/>
              </a:lnSpc>
            </a:pPr>
            <a:endParaRPr lang="en-US" sz="1900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769315" y="4341077"/>
            <a:ext cx="3460286" cy="30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 anchor="t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/>
              <a:t>   PE </a:t>
            </a:r>
            <a:r>
              <a:rPr lang="en-US" sz="1900" err="1"/>
              <a:t>Abrieb</a:t>
            </a:r>
            <a:endParaRPr lang="en-US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/>
              <a:t>   </a:t>
            </a:r>
            <a:r>
              <a:rPr lang="en-US" sz="1900" err="1"/>
              <a:t>Metallionenfreisetzung</a:t>
            </a:r>
            <a:endParaRPr lang="en-US" sz="1900">
              <a:cs typeface="Arial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/>
              <a:t>   </a:t>
            </a:r>
            <a:r>
              <a:rPr lang="en-US" sz="1900" err="1"/>
              <a:t>Biofilmbildung</a:t>
            </a:r>
            <a:endParaRPr lang="en-US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 err="1"/>
              <a:t>Keine</a:t>
            </a:r>
            <a:r>
              <a:rPr lang="en-US" sz="1900"/>
              <a:t> </a:t>
            </a:r>
            <a:r>
              <a:rPr lang="en-US" sz="1900" err="1"/>
              <a:t>zusätzl</a:t>
            </a:r>
            <a:r>
              <a:rPr lang="en-US" sz="1900"/>
              <a:t>. </a:t>
            </a:r>
            <a:r>
              <a:rPr lang="en-US" sz="1900" err="1"/>
              <a:t>Triggerung</a:t>
            </a:r>
            <a:r>
              <a:rPr lang="en-US" sz="1900"/>
              <a:t> des </a:t>
            </a:r>
            <a:r>
              <a:rPr lang="en-US" sz="1900" err="1"/>
              <a:t>Immunsystems</a:t>
            </a:r>
            <a:endParaRPr lang="en-US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900"/>
          </a:p>
          <a:p>
            <a:pPr>
              <a:lnSpc>
                <a:spcPct val="114000"/>
              </a:lnSpc>
            </a:pPr>
            <a:endParaRPr lang="en-US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90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704573" y="4341077"/>
            <a:ext cx="3224074" cy="10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 dirty="0" err="1"/>
              <a:t>Erfolgreich</a:t>
            </a:r>
            <a:r>
              <a:rPr lang="en-US" sz="1900" dirty="0"/>
              <a:t> </a:t>
            </a:r>
            <a:r>
              <a:rPr lang="en-US" sz="1900" dirty="0" err="1"/>
              <a:t>seit</a:t>
            </a:r>
            <a:r>
              <a:rPr lang="en-US" sz="1900" dirty="0"/>
              <a:t> 2006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900" dirty="0" err="1"/>
              <a:t>Klinische</a:t>
            </a:r>
            <a:r>
              <a:rPr lang="en-US" sz="1900" dirty="0"/>
              <a:t> </a:t>
            </a:r>
            <a:r>
              <a:rPr lang="en-US" sz="1900" dirty="0" err="1"/>
              <a:t>Evidenz</a:t>
            </a:r>
            <a:endParaRPr lang="en-US" sz="19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381743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311255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1527A1C8-8B6E-459A-B11E-BA8E93C23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248"/>
          <a:stretch/>
        </p:blipFill>
        <p:spPr>
          <a:xfrm>
            <a:off x="983432" y="2481772"/>
            <a:ext cx="2898031" cy="16914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404E11-D876-4CE8-80DF-5E411AF44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573" y="2481772"/>
            <a:ext cx="3013584" cy="16937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56A866-A4CC-460E-B773-42ECCBE3EC00}"/>
              </a:ext>
            </a:extLst>
          </p:cNvPr>
          <p:cNvSpPr txBox="1"/>
          <p:nvPr/>
        </p:nvSpPr>
        <p:spPr>
          <a:xfrm>
            <a:off x="5176838" y="4375150"/>
            <a:ext cx="16351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↓</a:t>
            </a:r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85BBF12-9DFE-4742-8726-E0B299DEFE14}"/>
              </a:ext>
            </a:extLst>
          </p:cNvPr>
          <p:cNvSpPr txBox="1"/>
          <p:nvPr/>
        </p:nvSpPr>
        <p:spPr>
          <a:xfrm>
            <a:off x="5176838" y="4713743"/>
            <a:ext cx="16351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↓</a:t>
            </a:r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3A38A1-4811-4541-B727-099196ABFC00}"/>
              </a:ext>
            </a:extLst>
          </p:cNvPr>
          <p:cNvSpPr txBox="1"/>
          <p:nvPr/>
        </p:nvSpPr>
        <p:spPr>
          <a:xfrm>
            <a:off x="5186435" y="5039192"/>
            <a:ext cx="16351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↓</a:t>
            </a:r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46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ädel, Spielzeug enthält.&#10;&#10;Automatisch generierte Beschreibung">
            <a:extLst>
              <a:ext uri="{FF2B5EF4-FFF2-40B4-BE49-F238E27FC236}">
                <a16:creationId xmlns:a16="http://schemas.microsoft.com/office/drawing/2014/main" id="{F97CF1E7-7CC6-F573-3F59-4B2D5F10F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00" y="-2438710"/>
            <a:ext cx="13105456" cy="13752586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82C4C2-2315-09F5-DADF-D939FCDD2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4" y="4401108"/>
            <a:ext cx="4581717" cy="245689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shpStaticClosingRemarks01"/>
          <p:cNvSpPr>
            <a:spLocks noGrp="1"/>
          </p:cNvSpPr>
          <p:nvPr>
            <p:ph type="ctrTitle"/>
          </p:nvPr>
        </p:nvSpPr>
        <p:spPr>
          <a:xfrm>
            <a:off x="808491" y="5228014"/>
            <a:ext cx="3778305" cy="801894"/>
          </a:xfrm>
        </p:spPr>
        <p:txBody>
          <a:bodyPr>
            <a:noAutofit/>
          </a:bodyPr>
          <a:lstStyle/>
          <a:p>
            <a:r>
              <a:rPr lang="en-US" dirty="0" err="1"/>
              <a:t>Vielen</a:t>
            </a:r>
            <a:r>
              <a:rPr lang="en-US" dirty="0"/>
              <a:t> Dank!</a:t>
            </a:r>
          </a:p>
        </p:txBody>
      </p:sp>
      <p:sp>
        <p:nvSpPr>
          <p:cNvPr id="16" name="shpStaticClosingRemarks0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22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695400" y="2266997"/>
            <a:ext cx="8784976" cy="232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</a:t>
            </a:r>
            <a:br>
              <a:rPr lang="de-DE" sz="1600" dirty="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Dennoch kann 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pPr>
              <a:lnSpc>
                <a:spcPts val="2220"/>
              </a:lnSpc>
            </a:pPr>
            <a:endParaRPr lang="de-DE" sz="1600" dirty="0"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pPr>
              <a:lnSpc>
                <a:spcPts val="222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36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Malte Wangerin</a:t>
            </a:r>
          </a:p>
          <a:p>
            <a:r>
              <a:rPr lang="de-DE" sz="1400" dirty="0"/>
              <a:t>Marketing Manager Endoprothetik</a:t>
            </a:r>
          </a:p>
          <a:p>
            <a:endParaRPr lang="de-DE" sz="900" dirty="0"/>
          </a:p>
          <a:p>
            <a:r>
              <a:rPr lang="nb-NO" sz="1400" dirty="0"/>
              <a:t>Telefon:  +49 171 2606564</a:t>
            </a:r>
          </a:p>
          <a:p>
            <a:r>
              <a:rPr lang="de-DE" sz="1400" dirty="0"/>
              <a:t>E-Mail:    </a:t>
            </a:r>
            <a:r>
              <a:rPr lang="de-DE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malte.wangerin@bbraun.com</a:t>
            </a:r>
            <a:endParaRPr lang="de-DE" sz="1400" u="sng" dirty="0"/>
          </a:p>
          <a:p>
            <a:br>
              <a:rPr lang="de-DE" sz="1400" u="sng" dirty="0"/>
            </a:br>
            <a:endParaRPr lang="de-DE" sz="1400" u="sng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5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"/>
          <p:cNvSpPr txBox="1">
            <a:spLocks/>
          </p:cNvSpPr>
          <p:nvPr/>
        </p:nvSpPr>
        <p:spPr bwMode="gray">
          <a:xfrm>
            <a:off x="917061" y="2184877"/>
            <a:ext cx="3351576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 bwMode="gray">
          <a:xfrm>
            <a:off x="803412" y="4013342"/>
            <a:ext cx="37173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Ihre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R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echte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 können die Einwilligung zur Speicherung Ihrer Daten zu Werbe-zwecken jederzeit widerrufen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als Betroffener ein Recht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Auskunft, welche Daten wir von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Ihnen erhoben haben.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8048" y="2288918"/>
            <a:ext cx="4867973" cy="935666"/>
            <a:chOff x="6927787" y="1539390"/>
            <a:chExt cx="4869100" cy="935883"/>
          </a:xfrm>
        </p:grpSpPr>
        <p:sp>
          <p:nvSpPr>
            <p:cNvPr id="38" name="Ellipse 6"/>
            <p:cNvSpPr>
              <a:spLocks noChangeAspect="1"/>
            </p:cNvSpPr>
            <p:nvPr/>
          </p:nvSpPr>
          <p:spPr bwMode="gray">
            <a:xfrm>
              <a:off x="6927787" y="1539390"/>
              <a:ext cx="935887" cy="9358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3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platzhalter 3"/>
            <p:cNvSpPr txBox="1">
              <a:spLocks/>
            </p:cNvSpPr>
            <p:nvPr/>
          </p:nvSpPr>
          <p:spPr bwMode="gray">
            <a:xfrm>
              <a:off x="8233893" y="1757168"/>
              <a:ext cx="3562994" cy="500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47" rtl="0" eaLnBrk="1" latinLnBrk="0" hangingPunct="1">
                <a:spcBef>
                  <a:spcPts val="526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7806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5612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3418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Zweck</a:t>
              </a:r>
              <a:r>
                <a:rPr kumimoji="0" lang="en-US" sz="1800" i="0" u="none" strike="noStrike" kern="1200" spc="0" normalizeH="0" baseline="0" noProof="0" dirty="0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der </a:t>
              </a:r>
              <a:r>
                <a:rPr lang="en-US" sz="1800" dirty="0">
                  <a:solidFill>
                    <a:srgbClr val="00A97A"/>
                  </a:solidFill>
                  <a:latin typeface="Arial"/>
                  <a:cs typeface="Arial" panose="020B0604020202020204" pitchFamily="34" charset="0"/>
                </a:rPr>
                <a:t>V</a:t>
              </a: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erarbeitung</a:t>
              </a:r>
              <a:endPara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endParaRPr>
            </a:p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Ihre Daten werden ausschließlich zur Dokumentation des Schulungsnachweises und der Zertifikatserstellung genutzt.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Eine Weitergabe Ihrer Daten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 Dritte erfolgt nicht. </a:t>
              </a:r>
            </a:p>
          </p:txBody>
        </p:sp>
      </p:grpSp>
      <p:sp>
        <p:nvSpPr>
          <p:cNvPr id="40" name="Textplatzhalter 3"/>
          <p:cNvSpPr txBox="1">
            <a:spLocks/>
          </p:cNvSpPr>
          <p:nvPr/>
        </p:nvSpPr>
        <p:spPr bwMode="gray">
          <a:xfrm>
            <a:off x="7824192" y="3922775"/>
            <a:ext cx="38224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A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nsprechpartner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Wenden Sie sich bitte unter der Angabe Ihrer Adresse per E-Mail an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datenschutz-mv@bbraun.com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Weitere Informationen zum Datenschutz finden Sie auf unserer Webseite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www.bbraun.de/dsgvo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591254" y="2830817"/>
            <a:ext cx="180710" cy="330333"/>
            <a:chOff x="7639482" y="1832465"/>
            <a:chExt cx="229808" cy="420082"/>
          </a:xfrm>
        </p:grpSpPr>
        <p:sp>
          <p:nvSpPr>
            <p:cNvPr id="42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 flipH="1">
            <a:off x="6369335" y="2606453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Muenchen PKT"/>
          <p:cNvSpPr/>
          <p:nvPr/>
        </p:nvSpPr>
        <p:spPr bwMode="gray">
          <a:xfrm>
            <a:off x="6178345" y="1766858"/>
            <a:ext cx="107975" cy="107975"/>
          </a:xfrm>
          <a:prstGeom prst="diamond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lIns="91401" tIns="45707" rIns="91401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Datenschutz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wichtig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5960" y="2061939"/>
            <a:ext cx="40118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Vertrauen</a:t>
            </a:r>
            <a:endParaRPr lang="en-US" sz="1800" dirty="0">
              <a:solidFill>
                <a:srgbClr val="00A97A"/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setzen auf eine vertrauensvolle Kooperation mit Ihnen und achten besonders auf einen verantwortungs-bewussten Umgang mit Ihren personenbezogenen Daten.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FE60CC-E334-4DB2-805D-C280D411234C}"/>
              </a:ext>
            </a:extLst>
          </p:cNvPr>
          <p:cNvGrpSpPr/>
          <p:nvPr/>
        </p:nvGrpSpPr>
        <p:grpSpPr>
          <a:xfrm flipH="1">
            <a:off x="6399391" y="4466819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9B55725-FCB9-4098-9B86-CC27A6B85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9E971C1C-D0F2-4479-A75E-B43F8BBCE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33F4AE2-E99C-4611-80DF-835E580579BE}"/>
              </a:ext>
            </a:extLst>
          </p:cNvPr>
          <p:cNvGrpSpPr/>
          <p:nvPr/>
        </p:nvGrpSpPr>
        <p:grpSpPr>
          <a:xfrm>
            <a:off x="5591254" y="4862863"/>
            <a:ext cx="166837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F2B44A50-D4A7-4427-B7C0-0389AC010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4DE8E10-D4CF-4B3F-AAAB-8FD449EA2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CE6D6745-B202-41FB-9A0D-8000C1B7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5999" y="2319577"/>
            <a:ext cx="1342800" cy="134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EF1EF-B0C9-F8F2-A237-08B6C7FB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9980" y="3933056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DBD54F-AF64-E7E1-9E3C-8E5DEF7CA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4999" y="4305145"/>
            <a:ext cx="1342800" cy="134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4F4E71-21EC-8FD1-53BC-06A295289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2024" y="2011988"/>
            <a:ext cx="1346200" cy="134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13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8DBDD-B352-4DF8-88E2-81E54B28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Literaturverzeichnis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7CDA4-E971-434E-9954-1039A7C5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4" y="1808820"/>
            <a:ext cx="10798539" cy="4356188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00" dirty="0"/>
              <a:t>Beyer F, Lützner C, Kirschner S, Lützner J. </a:t>
            </a:r>
            <a:r>
              <a:rPr lang="en-US" sz="1000" i="1" dirty="0"/>
              <a:t>Midterm Results After Coated and Uncoated TKA: A Randomized Controlled Study</a:t>
            </a:r>
            <a:r>
              <a:rPr lang="en-US" sz="1000" dirty="0"/>
              <a:t>. Orthopedics. 2016 May; 39 (3 Suppl): S13-7.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 err="1"/>
              <a:t>Australian</a:t>
            </a:r>
            <a:r>
              <a:rPr lang="de-DE" sz="1000" dirty="0"/>
              <a:t> </a:t>
            </a:r>
            <a:r>
              <a:rPr lang="de-DE" sz="1000" dirty="0" err="1"/>
              <a:t>Orthopaedic</a:t>
            </a:r>
            <a:r>
              <a:rPr lang="de-DE" sz="1000" dirty="0"/>
              <a:t> </a:t>
            </a:r>
            <a:r>
              <a:rPr lang="de-DE" sz="1000" dirty="0" err="1"/>
              <a:t>Association</a:t>
            </a:r>
            <a:r>
              <a:rPr lang="de-DE" sz="1000" dirty="0"/>
              <a:t> National Joint </a:t>
            </a:r>
            <a:r>
              <a:rPr lang="de-DE" sz="1000" dirty="0" err="1"/>
              <a:t>Replacement</a:t>
            </a:r>
            <a:r>
              <a:rPr lang="de-DE" sz="1000" dirty="0"/>
              <a:t> Registry. Hip, </a:t>
            </a:r>
            <a:r>
              <a:rPr lang="de-DE" sz="1000" dirty="0" err="1"/>
              <a:t>Knee</a:t>
            </a:r>
            <a:r>
              <a:rPr lang="de-DE" sz="1000" dirty="0"/>
              <a:t> &amp; </a:t>
            </a:r>
            <a:r>
              <a:rPr lang="de-DE" sz="1000" dirty="0" err="1"/>
              <a:t>Shoulder</a:t>
            </a:r>
            <a:r>
              <a:rPr lang="de-DE" sz="1000" dirty="0"/>
              <a:t> </a:t>
            </a:r>
            <a:r>
              <a:rPr lang="de-DE" sz="1000" dirty="0" err="1"/>
              <a:t>Arthroplasty</a:t>
            </a:r>
            <a:r>
              <a:rPr lang="de-DE" sz="1000" dirty="0"/>
              <a:t>, 2022 ANNUAL REPORT. </a:t>
            </a:r>
            <a:r>
              <a:rPr lang="de-DE" sz="1000" b="0" i="0" u="none" strike="noStrike" baseline="0" dirty="0">
                <a:solidFill>
                  <a:srgbClr val="0012F3"/>
                </a:solidFill>
                <a:latin typeface="+mn-lt"/>
                <a:hlinkClick r:id="rId2"/>
              </a:rPr>
              <a:t>https://aoanjrr.sahmri.com/annual-reports-2022</a:t>
            </a:r>
            <a:r>
              <a:rPr lang="de-DE" sz="1000" b="0" i="0" u="none" strike="noStrike" baseline="0" dirty="0">
                <a:solidFill>
                  <a:srgbClr val="0012F3"/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00" dirty="0" err="1"/>
              <a:t>Grimberg</a:t>
            </a:r>
            <a:r>
              <a:rPr lang="en-US" sz="1000" dirty="0"/>
              <a:t> A, G</a:t>
            </a:r>
            <a:r>
              <a:rPr lang="sv-SE" sz="1000" dirty="0"/>
              <a:t>rupp T, Elliott J, </a:t>
            </a:r>
            <a:r>
              <a:rPr lang="de-DE" sz="1000" dirty="0"/>
              <a:t>Melsheimer O, Jansson V, Steinbrück A.</a:t>
            </a:r>
            <a:r>
              <a:rPr lang="en-US" sz="1000" dirty="0"/>
              <a:t> </a:t>
            </a:r>
            <a:r>
              <a:rPr lang="en-US" sz="1000" i="1" dirty="0"/>
              <a:t>Ceramic Coating in Cemented Primary Total Knee Arthroplasty is Not Associated With Decreased Risk of Revision due to Early </a:t>
            </a:r>
            <a:r>
              <a:rPr lang="de-DE" sz="1000" i="1" dirty="0" err="1"/>
              <a:t>Prosthetic</a:t>
            </a:r>
            <a:r>
              <a:rPr lang="de-DE" sz="1000" i="1" dirty="0"/>
              <a:t> Joint </a:t>
            </a:r>
            <a:r>
              <a:rPr lang="de-DE" sz="1000" i="1" dirty="0" err="1"/>
              <a:t>Infection</a:t>
            </a:r>
            <a:r>
              <a:rPr lang="de-DE" sz="1000" dirty="0"/>
              <a:t>. The Journal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Arthroplasty</a:t>
            </a:r>
            <a:r>
              <a:rPr lang="de-DE" sz="1000" dirty="0"/>
              <a:t> 2020; 36: 991-7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Reich J, </a:t>
            </a:r>
            <a:r>
              <a:rPr lang="de-DE" sz="1000" dirty="0" err="1"/>
              <a:t>Hovy</a:t>
            </a:r>
            <a:r>
              <a:rPr lang="de-DE" sz="1000" dirty="0"/>
              <a:t> L, Lindenmaier HL, Zeller R, Schwiesau J, Thomas P, Grupp TM. </a:t>
            </a:r>
            <a:r>
              <a:rPr lang="de-DE" sz="1000" i="1" dirty="0" err="1"/>
              <a:t>Preclinical</a:t>
            </a:r>
            <a:r>
              <a:rPr lang="de-DE" sz="1000" i="1" dirty="0"/>
              <a:t> </a:t>
            </a:r>
            <a:r>
              <a:rPr lang="de-DE" sz="1000" i="1" dirty="0" err="1"/>
              <a:t>evaluation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coated</a:t>
            </a:r>
            <a:r>
              <a:rPr lang="de-DE" sz="1000" i="1" dirty="0"/>
              <a:t> </a:t>
            </a:r>
            <a:r>
              <a:rPr lang="de-DE" sz="1000" i="1" dirty="0" err="1"/>
              <a:t>knee</a:t>
            </a:r>
            <a:r>
              <a:rPr lang="de-DE" sz="1000" i="1" dirty="0"/>
              <a:t> </a:t>
            </a:r>
            <a:r>
              <a:rPr lang="de-DE" sz="1000" i="1" dirty="0" err="1"/>
              <a:t>implants</a:t>
            </a:r>
            <a:r>
              <a:rPr lang="de-DE" sz="1000" i="1" dirty="0"/>
              <a:t> </a:t>
            </a:r>
            <a:r>
              <a:rPr lang="de-DE" sz="1000" i="1" dirty="0" err="1"/>
              <a:t>for</a:t>
            </a:r>
            <a:r>
              <a:rPr lang="de-DE" sz="1000" i="1" dirty="0"/>
              <a:t> </a:t>
            </a:r>
            <a:r>
              <a:rPr lang="de-DE" sz="1000" i="1" dirty="0" err="1"/>
              <a:t>allergic</a:t>
            </a:r>
            <a:r>
              <a:rPr lang="de-DE" sz="1000" i="1" dirty="0"/>
              <a:t> </a:t>
            </a:r>
            <a:r>
              <a:rPr lang="de-DE" sz="1000" i="1" dirty="0" err="1"/>
              <a:t>patients</a:t>
            </a:r>
            <a:r>
              <a:rPr lang="de-DE" sz="1000" dirty="0"/>
              <a:t>. Orthopäde. 2010 May; 39 (5): 495-502</a:t>
            </a:r>
            <a:endParaRPr lang="en-US" sz="10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00" dirty="0"/>
              <a:t>Santana AE, Karimi A, </a:t>
            </a:r>
            <a:r>
              <a:rPr lang="en-US" sz="1000" dirty="0" err="1"/>
              <a:t>Derflinger</a:t>
            </a:r>
            <a:r>
              <a:rPr lang="en-US" sz="1000" dirty="0"/>
              <a:t> VH, </a:t>
            </a:r>
            <a:r>
              <a:rPr lang="en-US" sz="1000" dirty="0" err="1"/>
              <a:t>Schütze</a:t>
            </a:r>
            <a:r>
              <a:rPr lang="en-US" sz="1000" dirty="0"/>
              <a:t> A. </a:t>
            </a:r>
            <a:r>
              <a:rPr lang="en-US" sz="1000" i="1" dirty="0"/>
              <a:t>Relating hardness-curve shapes with </a:t>
            </a:r>
            <a:r>
              <a:rPr lang="de-DE" sz="1000" i="1" dirty="0" err="1"/>
              <a:t>deformation</a:t>
            </a:r>
            <a:r>
              <a:rPr lang="de-DE" sz="1000" i="1" dirty="0"/>
              <a:t> </a:t>
            </a:r>
            <a:r>
              <a:rPr lang="de-DE" sz="1000" i="1" dirty="0" err="1"/>
              <a:t>mechanisms</a:t>
            </a:r>
            <a:r>
              <a:rPr lang="de-DE" sz="1000" i="1" dirty="0"/>
              <a:t> in </a:t>
            </a:r>
            <a:r>
              <a:rPr lang="de-DE" sz="1000" i="1" dirty="0" err="1"/>
              <a:t>TiAlN</a:t>
            </a:r>
            <a:r>
              <a:rPr lang="de-DE" sz="1000" i="1" dirty="0"/>
              <a:t> </a:t>
            </a:r>
            <a:r>
              <a:rPr lang="de-DE" sz="1000" i="1" dirty="0" err="1"/>
              <a:t>thin</a:t>
            </a:r>
            <a:r>
              <a:rPr lang="de-DE" sz="1000" i="1" dirty="0"/>
              <a:t> </a:t>
            </a:r>
            <a:r>
              <a:rPr lang="de-DE" sz="1000" i="1" dirty="0" err="1"/>
              <a:t>films</a:t>
            </a:r>
            <a:r>
              <a:rPr lang="de-DE" sz="1000" i="1" dirty="0"/>
              <a:t> </a:t>
            </a:r>
            <a:r>
              <a:rPr lang="de-DE" sz="1000" i="1" dirty="0" err="1"/>
              <a:t>indentation</a:t>
            </a:r>
            <a:r>
              <a:rPr lang="de-DE" sz="1000" dirty="0"/>
              <a:t>. </a:t>
            </a:r>
            <a:r>
              <a:rPr lang="en-US" sz="1000" dirty="0"/>
              <a:t>Materials Science and Engineering 2005 October; A406 11-18.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Grupp TM, Saleh KJ, </a:t>
            </a:r>
            <a:r>
              <a:rPr lang="de-DE" sz="1000" dirty="0" err="1"/>
              <a:t>Mihalko</a:t>
            </a:r>
            <a:r>
              <a:rPr lang="de-DE" sz="1000" dirty="0"/>
              <a:t> WM, </a:t>
            </a:r>
            <a:r>
              <a:rPr lang="de-DE" sz="1000" dirty="0" err="1"/>
              <a:t>Hintner</a:t>
            </a:r>
            <a:r>
              <a:rPr lang="de-DE" sz="1000" dirty="0"/>
              <a:t> M, Fritz B, Schilling C, Schwiesau J, </a:t>
            </a:r>
            <a:r>
              <a:rPr lang="de-DE" sz="1000" dirty="0" err="1"/>
              <a:t>Kaddick</a:t>
            </a:r>
            <a:r>
              <a:rPr lang="de-DE" sz="1000" dirty="0"/>
              <a:t> C. </a:t>
            </a:r>
            <a:r>
              <a:rPr lang="de-DE" sz="1000" i="1" dirty="0" err="1"/>
              <a:t>Effect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anterior-</a:t>
            </a:r>
            <a:r>
              <a:rPr lang="de-DE" sz="1000" i="1" dirty="0" err="1"/>
              <a:t>posterior</a:t>
            </a:r>
            <a:r>
              <a:rPr lang="de-DE" sz="1000" i="1" dirty="0"/>
              <a:t> and internal-external </a:t>
            </a:r>
            <a:r>
              <a:rPr lang="de-DE" sz="1000" i="1" dirty="0" err="1"/>
              <a:t>motion</a:t>
            </a:r>
            <a:r>
              <a:rPr lang="de-DE" sz="1000" i="1" dirty="0"/>
              <a:t> restraint </a:t>
            </a:r>
            <a:r>
              <a:rPr lang="de-DE" sz="1000" i="1" dirty="0" err="1"/>
              <a:t>during</a:t>
            </a:r>
            <a:r>
              <a:rPr lang="de-DE" sz="1000" i="1" dirty="0"/>
              <a:t> </a:t>
            </a:r>
            <a:r>
              <a:rPr lang="de-DE" sz="1000" i="1" dirty="0" err="1"/>
              <a:t>knee</a:t>
            </a:r>
            <a:r>
              <a:rPr lang="de-DE" sz="1000" i="1" dirty="0"/>
              <a:t> </a:t>
            </a:r>
            <a:r>
              <a:rPr lang="de-DE" sz="1000" i="1" dirty="0" err="1"/>
              <a:t>wear</a:t>
            </a:r>
            <a:r>
              <a:rPr lang="de-DE" sz="1000" i="1" dirty="0"/>
              <a:t> </a:t>
            </a:r>
            <a:r>
              <a:rPr lang="de-DE" sz="1000" i="1" dirty="0" err="1"/>
              <a:t>simulation</a:t>
            </a:r>
            <a:r>
              <a:rPr lang="de-DE" sz="1000" i="1" dirty="0"/>
              <a:t> on a </a:t>
            </a:r>
            <a:r>
              <a:rPr lang="de-DE" sz="1000" i="1" dirty="0" err="1"/>
              <a:t>posterior</a:t>
            </a:r>
            <a:r>
              <a:rPr lang="de-DE" sz="1000" i="1" dirty="0"/>
              <a:t> </a:t>
            </a:r>
            <a:r>
              <a:rPr lang="de-DE" sz="1000" i="1" dirty="0" err="1"/>
              <a:t>stabilised</a:t>
            </a:r>
            <a:r>
              <a:rPr lang="de-DE" sz="1000" i="1" dirty="0"/>
              <a:t> </a:t>
            </a:r>
            <a:r>
              <a:rPr lang="de-DE" sz="1000" i="1" dirty="0" err="1"/>
              <a:t>knee</a:t>
            </a:r>
            <a:r>
              <a:rPr lang="de-DE" sz="1000" i="1" dirty="0"/>
              <a:t> design</a:t>
            </a:r>
            <a:r>
              <a:rPr lang="de-DE" sz="1000" dirty="0"/>
              <a:t>. J </a:t>
            </a:r>
            <a:r>
              <a:rPr lang="de-DE" sz="1000" dirty="0" err="1"/>
              <a:t>Biomech</a:t>
            </a:r>
            <a:r>
              <a:rPr lang="de-DE" sz="1000" dirty="0"/>
              <a:t>. 2013 Feb 1;46(3):491-7.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Grupp TM, Schroeder C, Kyun Kim T, </a:t>
            </a:r>
            <a:r>
              <a:rPr lang="de-DE" sz="1000" dirty="0" err="1"/>
              <a:t>Miehlke</a:t>
            </a:r>
            <a:r>
              <a:rPr lang="de-DE" sz="1000" dirty="0"/>
              <a:t> RK, Fritz B, Jansson V, </a:t>
            </a:r>
            <a:r>
              <a:rPr lang="de-DE" sz="1000" dirty="0" err="1"/>
              <a:t>Utzschneider</a:t>
            </a:r>
            <a:r>
              <a:rPr lang="de-DE" sz="1000" dirty="0"/>
              <a:t> S. </a:t>
            </a:r>
            <a:r>
              <a:rPr lang="de-DE" sz="1000" i="1" dirty="0" err="1"/>
              <a:t>Biotribology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a mobile </a:t>
            </a:r>
            <a:r>
              <a:rPr lang="de-DE" sz="1000" i="1" dirty="0" err="1"/>
              <a:t>bearing</a:t>
            </a:r>
            <a:r>
              <a:rPr lang="de-DE" sz="1000" i="1" dirty="0"/>
              <a:t> </a:t>
            </a:r>
            <a:r>
              <a:rPr lang="de-DE" sz="1000" i="1" dirty="0" err="1"/>
              <a:t>posterior</a:t>
            </a:r>
            <a:r>
              <a:rPr lang="de-DE" sz="1000" i="1" dirty="0"/>
              <a:t> </a:t>
            </a:r>
            <a:r>
              <a:rPr lang="de-DE" sz="1000" i="1" dirty="0" err="1"/>
              <a:t>stabilised</a:t>
            </a:r>
            <a:r>
              <a:rPr lang="de-DE" sz="1000" i="1" dirty="0"/>
              <a:t> </a:t>
            </a:r>
            <a:r>
              <a:rPr lang="de-DE" sz="1000" i="1" dirty="0" err="1"/>
              <a:t>knee</a:t>
            </a:r>
            <a:r>
              <a:rPr lang="de-DE" sz="1000" i="1" dirty="0"/>
              <a:t> design--</a:t>
            </a:r>
            <a:r>
              <a:rPr lang="de-DE" sz="1000" i="1" dirty="0" err="1"/>
              <a:t>effect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motion</a:t>
            </a:r>
            <a:r>
              <a:rPr lang="de-DE" sz="1000" i="1" dirty="0"/>
              <a:t> restraint on </a:t>
            </a:r>
            <a:r>
              <a:rPr lang="de-DE" sz="1000" i="1" dirty="0" err="1"/>
              <a:t>wear</a:t>
            </a:r>
            <a:r>
              <a:rPr lang="de-DE" sz="1000" i="1" dirty="0"/>
              <a:t>, </a:t>
            </a:r>
            <a:r>
              <a:rPr lang="de-DE" sz="1000" i="1" dirty="0" err="1"/>
              <a:t>tibio</a:t>
            </a:r>
            <a:r>
              <a:rPr lang="de-DE" sz="1000" i="1" dirty="0"/>
              <a:t>-femoral </a:t>
            </a:r>
            <a:r>
              <a:rPr lang="de-DE" sz="1000" i="1" dirty="0" err="1"/>
              <a:t>kinematics</a:t>
            </a:r>
            <a:r>
              <a:rPr lang="de-DE" sz="1000" i="1" dirty="0"/>
              <a:t> and </a:t>
            </a:r>
            <a:r>
              <a:rPr lang="de-DE" sz="1000" i="1" dirty="0" err="1"/>
              <a:t>particles</a:t>
            </a:r>
            <a:r>
              <a:rPr lang="de-DE" sz="1000" dirty="0"/>
              <a:t>. J </a:t>
            </a:r>
            <a:r>
              <a:rPr lang="de-DE" sz="1000" dirty="0" err="1"/>
              <a:t>Biomech</a:t>
            </a:r>
            <a:r>
              <a:rPr lang="de-DE" sz="1000" dirty="0"/>
              <a:t>. 2014 Jul 18;47(10):2415-23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 err="1"/>
              <a:t>Affatato</a:t>
            </a:r>
            <a:r>
              <a:rPr lang="de-DE" sz="1000" dirty="0"/>
              <a:t> S, Spinelli M, </a:t>
            </a:r>
            <a:r>
              <a:rPr lang="de-DE" sz="1000" dirty="0" err="1"/>
              <a:t>Lopomo</a:t>
            </a:r>
            <a:r>
              <a:rPr lang="de-DE" sz="1000" dirty="0"/>
              <a:t> N, Grupp TM, </a:t>
            </a:r>
            <a:r>
              <a:rPr lang="de-DE" sz="1000" dirty="0" err="1"/>
              <a:t>Marcacci</a:t>
            </a:r>
            <a:r>
              <a:rPr lang="de-DE" sz="1000" dirty="0"/>
              <a:t> M, Toni A. </a:t>
            </a:r>
            <a:r>
              <a:rPr lang="de-DE" sz="1000" i="1" dirty="0"/>
              <a:t>Can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method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fixation</a:t>
            </a:r>
            <a:r>
              <a:rPr lang="de-DE" sz="1000" i="1" dirty="0"/>
              <a:t> </a:t>
            </a:r>
            <a:r>
              <a:rPr lang="de-DE" sz="1000" i="1" dirty="0" err="1"/>
              <a:t>influence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wear</a:t>
            </a:r>
            <a:r>
              <a:rPr lang="de-DE" sz="1000" i="1" dirty="0"/>
              <a:t> </a:t>
            </a:r>
            <a:r>
              <a:rPr lang="de-DE" sz="1000" i="1" dirty="0" err="1"/>
              <a:t>behaviour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ZrN</a:t>
            </a:r>
            <a:r>
              <a:rPr lang="de-DE" sz="1000" i="1" dirty="0"/>
              <a:t> </a:t>
            </a:r>
            <a:r>
              <a:rPr lang="de-DE" sz="1000" i="1" dirty="0" err="1"/>
              <a:t>coated</a:t>
            </a:r>
            <a:r>
              <a:rPr lang="de-DE" sz="1000" i="1" dirty="0"/>
              <a:t> </a:t>
            </a:r>
            <a:r>
              <a:rPr lang="de-DE" sz="1000" i="1" dirty="0" err="1"/>
              <a:t>unicompartmental</a:t>
            </a:r>
            <a:r>
              <a:rPr lang="de-DE" sz="1000" i="1" dirty="0"/>
              <a:t> mobile </a:t>
            </a:r>
            <a:r>
              <a:rPr lang="de-DE" sz="1000" i="1" dirty="0" err="1"/>
              <a:t>knee</a:t>
            </a:r>
            <a:r>
              <a:rPr lang="de-DE" sz="1000" i="1" dirty="0"/>
              <a:t> </a:t>
            </a:r>
            <a:r>
              <a:rPr lang="de-DE" sz="1000" i="1" dirty="0" err="1"/>
              <a:t>prostheses</a:t>
            </a:r>
            <a:r>
              <a:rPr lang="de-DE" sz="1000" i="1" dirty="0"/>
              <a:t>? </a:t>
            </a:r>
            <a:r>
              <a:rPr lang="de-DE" sz="1000" dirty="0" err="1"/>
              <a:t>Clin</a:t>
            </a:r>
            <a:r>
              <a:rPr lang="de-DE" sz="1000" dirty="0"/>
              <a:t> </a:t>
            </a:r>
            <a:r>
              <a:rPr lang="de-DE" sz="1000" dirty="0" err="1"/>
              <a:t>Biomech</a:t>
            </a:r>
            <a:r>
              <a:rPr lang="de-DE" sz="1000" dirty="0"/>
              <a:t> (Bristol, Avon). 2011 Feb;26(2):152-8.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it-IT" sz="1000" dirty="0"/>
              <a:t>Ragone V, Canciani E, Alberto C, D’Ambrosi R, Sanvito R, </a:t>
            </a:r>
            <a:r>
              <a:rPr lang="de-DE" sz="1000" dirty="0" err="1"/>
              <a:t>Dellavia</a:t>
            </a:r>
            <a:r>
              <a:rPr lang="de-DE" sz="1000" dirty="0"/>
              <a:t> C, Galliera E. </a:t>
            </a:r>
            <a:r>
              <a:rPr lang="en-US" sz="1000" i="1" dirty="0" err="1"/>
              <a:t>CoCrMo</a:t>
            </a:r>
            <a:r>
              <a:rPr lang="en-US" sz="1000" i="1" dirty="0"/>
              <a:t> alloys ions release behavior by </a:t>
            </a:r>
            <a:r>
              <a:rPr lang="en-US" sz="1000" i="1" dirty="0" err="1"/>
              <a:t>TiNbN</a:t>
            </a:r>
            <a:r>
              <a:rPr lang="en-US" sz="1000" i="1" dirty="0"/>
              <a:t> coating:</a:t>
            </a:r>
            <a:r>
              <a:rPr lang="de-DE" sz="1000" i="1" dirty="0"/>
              <a:t>an in vitro </a:t>
            </a:r>
            <a:r>
              <a:rPr lang="de-DE" sz="1000" i="1" dirty="0" err="1"/>
              <a:t>study</a:t>
            </a:r>
            <a:r>
              <a:rPr lang="de-DE" sz="1000" dirty="0"/>
              <a:t>. Biomedical </a:t>
            </a:r>
            <a:r>
              <a:rPr lang="de-DE" sz="1000" dirty="0" err="1"/>
              <a:t>Microdevices</a:t>
            </a:r>
            <a:r>
              <a:rPr lang="de-DE" sz="1000" dirty="0"/>
              <a:t> 2019. 21 : 61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Thomas P, </a:t>
            </a:r>
            <a:r>
              <a:rPr lang="de-DE" sz="1000" dirty="0" err="1"/>
              <a:t>Hisgen</a:t>
            </a:r>
            <a:r>
              <a:rPr lang="de-DE" sz="1000" dirty="0"/>
              <a:t> P, Kiefer H, Schmerwitz U, Ottersbach A, Albrecht D, Summer B, Schinkel C. </a:t>
            </a:r>
            <a:r>
              <a:rPr lang="de-DE" sz="1000" i="1" dirty="0"/>
              <a:t>Blood </a:t>
            </a:r>
            <a:r>
              <a:rPr lang="de-DE" sz="1000" i="1" dirty="0" err="1"/>
              <a:t>cytokine</a:t>
            </a:r>
            <a:r>
              <a:rPr lang="de-DE" sz="1000" i="1" dirty="0"/>
              <a:t> </a:t>
            </a:r>
            <a:r>
              <a:rPr lang="de-DE" sz="1000" i="1" dirty="0" err="1"/>
              <a:t>pattern</a:t>
            </a:r>
            <a:r>
              <a:rPr lang="de-DE" sz="1000" i="1" dirty="0"/>
              <a:t> and </a:t>
            </a:r>
            <a:r>
              <a:rPr lang="de-DE" sz="1000" i="1" dirty="0" err="1"/>
              <a:t>clinical</a:t>
            </a:r>
            <a:r>
              <a:rPr lang="de-DE" sz="1000" i="1" dirty="0"/>
              <a:t> </a:t>
            </a:r>
            <a:r>
              <a:rPr lang="de-DE" sz="1000" i="1" dirty="0" err="1"/>
              <a:t>outcome</a:t>
            </a:r>
            <a:r>
              <a:rPr lang="de-DE" sz="1000" i="1" dirty="0"/>
              <a:t> in </a:t>
            </a:r>
            <a:r>
              <a:rPr lang="de-DE" sz="1000" i="1" dirty="0" err="1"/>
              <a:t>knee</a:t>
            </a:r>
            <a:r>
              <a:rPr lang="de-DE" sz="1000" i="1" dirty="0"/>
              <a:t> </a:t>
            </a:r>
            <a:r>
              <a:rPr lang="de-DE" sz="1000" i="1" dirty="0" err="1"/>
              <a:t>arthroplasty</a:t>
            </a:r>
            <a:r>
              <a:rPr lang="de-DE" sz="1000" i="1" dirty="0"/>
              <a:t> </a:t>
            </a:r>
            <a:r>
              <a:rPr lang="de-DE" sz="1000" i="1" dirty="0" err="1"/>
              <a:t>patients</a:t>
            </a:r>
            <a:r>
              <a:rPr lang="de-DE" sz="1000" i="1" dirty="0"/>
              <a:t>: </a:t>
            </a:r>
            <a:r>
              <a:rPr lang="de-DE" sz="1000" i="1" dirty="0" err="1"/>
              <a:t>comparative</a:t>
            </a:r>
            <a:r>
              <a:rPr lang="de-DE" sz="1000" i="1" dirty="0"/>
              <a:t> </a:t>
            </a:r>
            <a:r>
              <a:rPr lang="de-DE" sz="1000" i="1" dirty="0" err="1"/>
              <a:t>analysis</a:t>
            </a:r>
            <a:r>
              <a:rPr lang="de-DE" sz="1000" i="1" dirty="0"/>
              <a:t> 5 </a:t>
            </a:r>
            <a:r>
              <a:rPr lang="de-DE" sz="1000" i="1" dirty="0" err="1"/>
              <a:t>years</a:t>
            </a:r>
            <a:r>
              <a:rPr lang="de-DE" sz="1000" i="1" dirty="0"/>
              <a:t> after </a:t>
            </a:r>
            <a:r>
              <a:rPr lang="de-DE" sz="1000" i="1" dirty="0" err="1"/>
              <a:t>standard</a:t>
            </a:r>
            <a:r>
              <a:rPr lang="de-DE" sz="1000" i="1" dirty="0"/>
              <a:t> versus "</a:t>
            </a:r>
            <a:r>
              <a:rPr lang="de-DE" sz="1000" i="1" dirty="0" err="1"/>
              <a:t>hypoallergenic</a:t>
            </a:r>
            <a:r>
              <a:rPr lang="de-DE" sz="1000" i="1" dirty="0"/>
              <a:t>" </a:t>
            </a:r>
            <a:r>
              <a:rPr lang="de-DE" sz="1000" i="1" dirty="0" err="1"/>
              <a:t>surface</a:t>
            </a:r>
            <a:r>
              <a:rPr lang="de-DE" sz="1000" i="1" dirty="0"/>
              <a:t> </a:t>
            </a:r>
            <a:r>
              <a:rPr lang="de-DE" sz="1000" i="1" dirty="0" err="1"/>
              <a:t>coated</a:t>
            </a:r>
            <a:r>
              <a:rPr lang="de-DE" sz="1000" i="1" dirty="0"/>
              <a:t> </a:t>
            </a:r>
            <a:r>
              <a:rPr lang="de-DE" sz="1000" i="1" dirty="0" err="1"/>
              <a:t>prosthesis</a:t>
            </a:r>
            <a:r>
              <a:rPr lang="de-DE" sz="1000" i="1" dirty="0"/>
              <a:t> </a:t>
            </a:r>
            <a:r>
              <a:rPr lang="de-DE" sz="1000" i="1" dirty="0" err="1"/>
              <a:t>implantation</a:t>
            </a:r>
            <a:r>
              <a:rPr lang="de-DE" sz="1000" dirty="0"/>
              <a:t>. Acta </a:t>
            </a:r>
            <a:r>
              <a:rPr lang="de-DE" sz="1000" dirty="0" err="1"/>
              <a:t>Orthop</a:t>
            </a:r>
            <a:r>
              <a:rPr lang="de-DE" sz="1000" dirty="0"/>
              <a:t>. 2018 </a:t>
            </a:r>
            <a:r>
              <a:rPr lang="de-DE" sz="1000" dirty="0" err="1"/>
              <a:t>Oct</a:t>
            </a:r>
            <a:r>
              <a:rPr lang="de-DE" sz="1000" dirty="0"/>
              <a:t> 29:1-11.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Pilz M, Staats K, </a:t>
            </a:r>
            <a:r>
              <a:rPr lang="de-DE" sz="1000" dirty="0" err="1"/>
              <a:t>Tobudic</a:t>
            </a:r>
            <a:r>
              <a:rPr lang="de-DE" sz="1000" dirty="0"/>
              <a:t> S, </a:t>
            </a:r>
            <a:r>
              <a:rPr lang="de-DE" sz="1000" dirty="0" err="1"/>
              <a:t>Assadian</a:t>
            </a:r>
            <a:r>
              <a:rPr lang="de-DE" sz="1000" dirty="0"/>
              <a:t> O, </a:t>
            </a:r>
            <a:r>
              <a:rPr lang="de-DE" sz="1000" dirty="0" err="1"/>
              <a:t>Presterl</a:t>
            </a:r>
            <a:r>
              <a:rPr lang="de-DE" sz="1000" dirty="0"/>
              <a:t> E, Windhager R, </a:t>
            </a:r>
            <a:r>
              <a:rPr lang="de-DE" sz="1000" dirty="0" err="1"/>
              <a:t>Holinka</a:t>
            </a:r>
            <a:r>
              <a:rPr lang="de-DE" sz="1000" dirty="0"/>
              <a:t> J. </a:t>
            </a:r>
            <a:r>
              <a:rPr lang="de-DE" sz="1000" i="1" dirty="0"/>
              <a:t>Zirconium Nitride Coating </a:t>
            </a:r>
            <a:r>
              <a:rPr lang="de-DE" sz="1000" i="1" dirty="0" err="1"/>
              <a:t>Reduced</a:t>
            </a:r>
            <a:r>
              <a:rPr lang="de-DE" sz="1000" i="1" dirty="0"/>
              <a:t> </a:t>
            </a:r>
            <a:r>
              <a:rPr lang="de-DE" sz="1000" i="1" dirty="0" err="1"/>
              <a:t>Staphylococcus</a:t>
            </a:r>
            <a:r>
              <a:rPr lang="de-DE" sz="1000" i="1" dirty="0"/>
              <a:t> epidermidis Biofilm Formation on </a:t>
            </a:r>
            <a:r>
              <a:rPr lang="de-DE" sz="1000" i="1" dirty="0" err="1"/>
              <a:t>Orthopaedic</a:t>
            </a:r>
            <a:r>
              <a:rPr lang="de-DE" sz="1000" i="1" dirty="0"/>
              <a:t> </a:t>
            </a:r>
            <a:r>
              <a:rPr lang="de-DE" sz="1000" i="1" dirty="0" err="1"/>
              <a:t>Implant</a:t>
            </a:r>
            <a:r>
              <a:rPr lang="de-DE" sz="1000" i="1" dirty="0"/>
              <a:t> </a:t>
            </a:r>
            <a:r>
              <a:rPr lang="de-DE" sz="1000" i="1" dirty="0" err="1"/>
              <a:t>Surfaces</a:t>
            </a:r>
            <a:r>
              <a:rPr lang="de-DE" sz="1000" dirty="0"/>
              <a:t>: An In Vitro Study. </a:t>
            </a:r>
            <a:r>
              <a:rPr lang="de-DE" sz="1000" dirty="0" err="1"/>
              <a:t>Clin</a:t>
            </a:r>
            <a:r>
              <a:rPr lang="de-DE" sz="1000" dirty="0"/>
              <a:t> </a:t>
            </a:r>
            <a:r>
              <a:rPr lang="de-DE" sz="1000" dirty="0" err="1"/>
              <a:t>Orthop</a:t>
            </a:r>
            <a:r>
              <a:rPr lang="de-DE" sz="1000" dirty="0"/>
              <a:t> </a:t>
            </a:r>
            <a:r>
              <a:rPr lang="de-DE" sz="1000" dirty="0" err="1"/>
              <a:t>Relat</a:t>
            </a:r>
            <a:r>
              <a:rPr lang="de-DE" sz="1000" dirty="0"/>
              <a:t> Res. 2019 Feb;477(2):461-466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Lützner J, Beyer F, Lützner C, Tille E, Postler AE. A </a:t>
            </a:r>
            <a:r>
              <a:rPr lang="de-DE" sz="1000" dirty="0" err="1"/>
              <a:t>Novel</a:t>
            </a:r>
            <a:r>
              <a:rPr lang="de-DE" sz="1000" dirty="0"/>
              <a:t> </a:t>
            </a:r>
            <a:r>
              <a:rPr lang="de-DE" sz="1000" dirty="0" err="1"/>
              <a:t>Multilayer</a:t>
            </a:r>
            <a:r>
              <a:rPr lang="de-DE" sz="1000" dirty="0"/>
              <a:t>-Coating </a:t>
            </a:r>
            <a:r>
              <a:rPr lang="de-DE" sz="1000" dirty="0" err="1"/>
              <a:t>for</a:t>
            </a:r>
            <a:r>
              <a:rPr lang="de-DE" sz="1000" dirty="0"/>
              <a:t> Total </a:t>
            </a:r>
            <a:r>
              <a:rPr lang="de-DE" sz="1000" dirty="0" err="1"/>
              <a:t>Knee</a:t>
            </a:r>
            <a:r>
              <a:rPr lang="de-DE" sz="1000" dirty="0"/>
              <a:t> </a:t>
            </a:r>
            <a:r>
              <a:rPr lang="de-DE" sz="1000" dirty="0" err="1"/>
              <a:t>Arthroplasty</a:t>
            </a:r>
            <a:r>
              <a:rPr lang="de-DE" sz="1000" dirty="0"/>
              <a:t> </a:t>
            </a:r>
            <a:r>
              <a:rPr lang="de-DE" sz="1000" dirty="0" err="1"/>
              <a:t>Implants</a:t>
            </a:r>
            <a:r>
              <a:rPr lang="de-DE" sz="1000" dirty="0"/>
              <a:t> </a:t>
            </a:r>
            <a:r>
              <a:rPr lang="de-DE" sz="1000" dirty="0" err="1"/>
              <a:t>is</a:t>
            </a:r>
            <a:r>
              <a:rPr lang="de-DE" sz="1000" dirty="0"/>
              <a:t> Safe - 10-Year </a:t>
            </a:r>
            <a:r>
              <a:rPr lang="de-DE" sz="1000" dirty="0" err="1"/>
              <a:t>Results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a </a:t>
            </a:r>
            <a:r>
              <a:rPr lang="de-DE" sz="1000" dirty="0" err="1"/>
              <a:t>Randomized-Controlled</a:t>
            </a:r>
            <a:r>
              <a:rPr lang="de-DE" sz="1000" dirty="0"/>
              <a:t> Trial. J </a:t>
            </a:r>
            <a:r>
              <a:rPr lang="de-DE" sz="1000" dirty="0" err="1"/>
              <a:t>Arthroplasty</a:t>
            </a:r>
            <a:r>
              <a:rPr lang="de-DE" sz="1000" dirty="0"/>
              <a:t>. 2023 Jan;38(1):90-95.e1. </a:t>
            </a:r>
            <a:r>
              <a:rPr lang="de-DE" sz="1000" dirty="0" err="1"/>
              <a:t>doi</a:t>
            </a:r>
            <a:r>
              <a:rPr lang="de-DE" sz="1000" dirty="0"/>
              <a:t>: 10.1016/j.arth.2022.07.014. </a:t>
            </a:r>
            <a:r>
              <a:rPr lang="de-DE" sz="1000" dirty="0" err="1"/>
              <a:t>Epub</a:t>
            </a:r>
            <a:r>
              <a:rPr lang="de-DE" sz="1000" dirty="0"/>
              <a:t> 2022 Jul 31. PMID: 35921997.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00" dirty="0"/>
              <a:t>Bormann T, </a:t>
            </a:r>
            <a:r>
              <a:rPr lang="de-DE" sz="1000" dirty="0" err="1"/>
              <a:t>Kraenzler</a:t>
            </a:r>
            <a:r>
              <a:rPr lang="de-DE" sz="1000" dirty="0"/>
              <a:t> S, Jaeger S, </a:t>
            </a:r>
            <a:r>
              <a:rPr lang="de-DE" sz="1000" dirty="0" err="1"/>
              <a:t>Kluess</a:t>
            </a:r>
            <a:r>
              <a:rPr lang="de-DE" sz="1000" dirty="0"/>
              <a:t> D, Mittelmeier W, </a:t>
            </a:r>
            <a:r>
              <a:rPr lang="de-DE" sz="1000" dirty="0" err="1"/>
              <a:t>Renkawitz</a:t>
            </a:r>
            <a:r>
              <a:rPr lang="de-DE" sz="1000" dirty="0"/>
              <a:t> T, Kretzer JP. </a:t>
            </a:r>
            <a:r>
              <a:rPr lang="de-DE" sz="1000" dirty="0" err="1"/>
              <a:t>Stability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ceramic</a:t>
            </a:r>
            <a:r>
              <a:rPr lang="de-DE" sz="1000" dirty="0"/>
              <a:t> </a:t>
            </a:r>
            <a:r>
              <a:rPr lang="de-DE" sz="1000" dirty="0" err="1"/>
              <a:t>coatings</a:t>
            </a:r>
            <a:r>
              <a:rPr lang="de-DE" sz="1000" dirty="0"/>
              <a:t> on </a:t>
            </a:r>
            <a:r>
              <a:rPr lang="de-DE" sz="1000" dirty="0" err="1"/>
              <a:t>retrieved</a:t>
            </a:r>
            <a:r>
              <a:rPr lang="de-DE" sz="1000" dirty="0"/>
              <a:t> </a:t>
            </a:r>
            <a:r>
              <a:rPr lang="de-DE" sz="1000" dirty="0" err="1"/>
              <a:t>knee</a:t>
            </a:r>
            <a:r>
              <a:rPr lang="de-DE" sz="1000" dirty="0"/>
              <a:t> </a:t>
            </a:r>
            <a:r>
              <a:rPr lang="de-DE" sz="1000" dirty="0" err="1"/>
              <a:t>prostheses</a:t>
            </a:r>
            <a:r>
              <a:rPr lang="de-DE" sz="1000" dirty="0"/>
              <a:t>. J Mech </a:t>
            </a:r>
            <a:r>
              <a:rPr lang="de-DE" sz="1000" dirty="0" err="1"/>
              <a:t>Behav</a:t>
            </a:r>
            <a:r>
              <a:rPr lang="de-DE" sz="1000" dirty="0"/>
              <a:t> Biomed Mater. 2023 Aug;144:105997. </a:t>
            </a:r>
            <a:r>
              <a:rPr lang="de-DE" sz="1000" dirty="0" err="1"/>
              <a:t>doi</a:t>
            </a:r>
            <a:r>
              <a:rPr lang="de-DE" sz="1000" dirty="0"/>
              <a:t>: 10.1016/j.jmbbm.2023.105997. </a:t>
            </a:r>
            <a:r>
              <a:rPr lang="de-DE" sz="1000" dirty="0" err="1"/>
              <a:t>Epub</a:t>
            </a:r>
            <a:r>
              <a:rPr lang="de-DE" sz="1000" dirty="0"/>
              <a:t> 2023 Jul 3. PMID: 37413893.</a:t>
            </a:r>
          </a:p>
        </p:txBody>
      </p:sp>
    </p:spTree>
    <p:extLst>
      <p:ext uri="{BB962C8B-B14F-4D97-AF65-F5344CB8AC3E}">
        <p14:creationId xmlns:p14="http://schemas.microsoft.com/office/powerpoint/2010/main" val="260200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7 Schichten für den Schutz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7211B8-3F5E-4ED1-A94A-E0D3C9BCD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20" y="2708622"/>
            <a:ext cx="5091558" cy="3598644"/>
          </a:xfrm>
        </p:spPr>
        <p:txBody>
          <a:bodyPr/>
          <a:lstStyle/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de-DE" sz="1800" dirty="0"/>
              <a:t>Keramische </a:t>
            </a:r>
            <a:r>
              <a:rPr lang="de-DE" sz="1800" dirty="0" err="1"/>
              <a:t>Zirkoniumnitrid</a:t>
            </a:r>
            <a:r>
              <a:rPr lang="de-DE" sz="1800" dirty="0"/>
              <a:t> Oberfläche </a:t>
            </a:r>
            <a:r>
              <a:rPr lang="de-DE" sz="1800" dirty="0">
                <a:solidFill>
                  <a:srgbClr val="00B482"/>
                </a:solidFill>
              </a:rPr>
              <a:t>reduziert den PE Abrieb </a:t>
            </a:r>
            <a:r>
              <a:rPr lang="de-DE" sz="1800" dirty="0"/>
              <a:t>um</a:t>
            </a:r>
            <a:r>
              <a:rPr lang="de-DE" sz="1800" dirty="0">
                <a:solidFill>
                  <a:srgbClr val="00B482"/>
                </a:solidFill>
              </a:rPr>
              <a:t> </a:t>
            </a:r>
            <a:r>
              <a:rPr lang="de-DE" sz="1800" dirty="0"/>
              <a:t>bis zu 88%</a:t>
            </a:r>
            <a:r>
              <a:rPr lang="de-DE" sz="1800" baseline="30000" dirty="0"/>
              <a:t>(4,6,7)</a:t>
            </a:r>
            <a:endParaRPr lang="de-DE" sz="1800" dirty="0"/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de-DE" sz="1800" dirty="0">
                <a:solidFill>
                  <a:srgbClr val="00B482"/>
                </a:solidFill>
              </a:rPr>
              <a:t>Reduktion der Metallionenfreisetzung </a:t>
            </a:r>
            <a:r>
              <a:rPr lang="de-DE" sz="1800" dirty="0"/>
              <a:t>bis an die Grenze der Messbarkeit</a:t>
            </a:r>
            <a:r>
              <a:rPr lang="de-DE" sz="1800" baseline="30000" dirty="0">
                <a:solidFill>
                  <a:srgbClr val="00B482"/>
                </a:solidFill>
              </a:rPr>
              <a:t> </a:t>
            </a:r>
            <a:r>
              <a:rPr lang="de-DE" sz="1800" baseline="30000" dirty="0"/>
              <a:t>(4)</a:t>
            </a:r>
            <a:endParaRPr lang="de-DE" sz="1800" dirty="0"/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1"/>
                </a:solidFill>
              </a:rPr>
              <a:t>Reduzierte Biofilmbildung</a:t>
            </a:r>
            <a:r>
              <a:rPr lang="de-DE" sz="1800" baseline="30000" dirty="0"/>
              <a:t> (11)</a:t>
            </a:r>
            <a:endParaRPr lang="de-DE" sz="18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de-DE" sz="1800" dirty="0"/>
              <a:t>Sicherheit durch </a:t>
            </a:r>
            <a:r>
              <a:rPr lang="de-DE" sz="1800" dirty="0">
                <a:solidFill>
                  <a:srgbClr val="00B482"/>
                </a:solidFill>
              </a:rPr>
              <a:t>exzellente Überlebensraten</a:t>
            </a:r>
            <a:r>
              <a:rPr lang="de-DE" sz="1800" baseline="30000" dirty="0"/>
              <a:t>(1,2,3)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6B52A8-D405-4D84-B963-C0148A2C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919" y="2708622"/>
            <a:ext cx="5218641" cy="3598642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de-DE">
                <a:solidFill>
                  <a:srgbClr val="00B482"/>
                </a:solidFill>
              </a:rPr>
              <a:t>Einizigartige Multilayer Beschichtung </a:t>
            </a:r>
            <a:r>
              <a:rPr lang="de-DE">
                <a:solidFill>
                  <a:schemeClr val="tx1"/>
                </a:solidFill>
              </a:rPr>
              <a:t>mit verbesserten Materialeigenschaften</a:t>
            </a:r>
            <a:r>
              <a:rPr lang="de-DE" baseline="30000">
                <a:solidFill>
                  <a:schemeClr val="tx1"/>
                </a:solidFill>
              </a:rPr>
              <a:t> (4,5,6)</a:t>
            </a:r>
            <a:endParaRPr lang="de-DE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22" name="Rechteck 21"/>
          <p:cNvSpPr/>
          <p:nvPr/>
        </p:nvSpPr>
        <p:spPr bwMode="gray">
          <a:xfrm>
            <a:off x="1054676" y="1772816"/>
            <a:ext cx="4967144" cy="93580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rgbClr val="711E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SCHUTZ</a:t>
            </a:r>
            <a:endParaRPr lang="de-DE" sz="2000" dirty="0">
              <a:solidFill>
                <a:srgbClr val="711E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 bwMode="gray">
          <a:xfrm>
            <a:off x="6241424" y="1787983"/>
            <a:ext cx="4967144" cy="93580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rgbClr val="711E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TECHNOLOGIE</a:t>
            </a:r>
            <a:endParaRPr lang="de-DE" sz="2000" dirty="0">
              <a:solidFill>
                <a:srgbClr val="711E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6396923-9C3B-4A07-B9E1-D223EF6C1E76}"/>
              </a:ext>
            </a:extLst>
          </p:cNvPr>
          <p:cNvSpPr txBox="1">
            <a:spLocks/>
          </p:cNvSpPr>
          <p:nvPr/>
        </p:nvSpPr>
        <p:spPr>
          <a:xfrm>
            <a:off x="3431704" y="6344722"/>
            <a:ext cx="8568952" cy="252028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000" indent="-342000" algn="l" defTabSz="914400" rtl="0" eaLnBrk="1" latinLnBrk="0" hangingPunct="1">
              <a:spcBef>
                <a:spcPts val="384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0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4000" indent="-342000" algn="l" defTabSz="914400" rtl="0" eaLnBrk="1" latinLnBrk="0" hangingPunct="1">
              <a:spcBef>
                <a:spcPts val="384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40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84000" indent="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0" indent="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000" indent="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000" indent="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>
                <a:solidFill>
                  <a:srgbClr val="9C9A94"/>
                </a:solidFill>
              </a:rPr>
              <a:t>1) Beyer et al. 2015; 2) NJR Register 2020; 3) Grimberg et al. 2020; 4) Reich et al. 2010; 5) Santana et al. 2005; 6) Grupp et al. 2013; 7) Grupp et al. 2014; 11) Pilz et al. 2019</a:t>
            </a:r>
            <a:endParaRPr lang="de-DE" sz="800" dirty="0">
              <a:solidFill>
                <a:srgbClr val="9C9A94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17E9CF-F8E2-44DC-A4F4-8813B468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14" y="2725153"/>
            <a:ext cx="4609090" cy="4413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87CCAE-01B1-4602-8B64-B81106FC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722" y="2484900"/>
            <a:ext cx="18290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Deutschland GmbH &amp; Co. KG 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Impressum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806074" y="2097066"/>
            <a:ext cx="10798539" cy="4320266"/>
          </a:xfrm>
        </p:spPr>
        <p:txBody>
          <a:bodyPr/>
          <a:lstStyle/>
          <a:p>
            <a:r>
              <a:rPr lang="de-DE" sz="1800" b="1" dirty="0">
                <a:solidFill>
                  <a:srgbClr val="2B2B2B"/>
                </a:solidFill>
              </a:rPr>
              <a:t>Anschrift</a:t>
            </a:r>
          </a:p>
          <a:p>
            <a:r>
              <a:rPr lang="de-DE" sz="1600" dirty="0">
                <a:solidFill>
                  <a:srgbClr val="2B2B2B"/>
                </a:solidFill>
              </a:rPr>
              <a:t>B. Braun Deutschland GmbH &amp; Co. KG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Carl-Braun-Straße 1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D-34212 Melsungen</a:t>
            </a:r>
          </a:p>
          <a:p>
            <a:endParaRPr lang="de-DE" sz="1800" dirty="0">
              <a:solidFill>
                <a:srgbClr val="711E82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 dirty="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 dirty="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 dirty="0">
              <a:solidFill>
                <a:srgbClr val="2B2B2B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09</a:t>
            </a:r>
            <a:r>
              <a:rPr lang="de-DE" sz="1600" dirty="0"/>
              <a:t>-2023 / Dokumenten-Nr.: MCO-WM-004165, </a:t>
            </a:r>
            <a:r>
              <a:rPr lang="de-DE" sz="1600"/>
              <a:t>Version 2.0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Zur Abgabe an Kunden</a:t>
            </a:r>
            <a:endParaRPr lang="de-DE" sz="1800" dirty="0">
              <a:solidFill>
                <a:srgbClr val="2B2B2B"/>
              </a:solidFill>
            </a:endParaRPr>
          </a:p>
          <a:p>
            <a:endParaRPr lang="de-DE" sz="1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E726D1-7D58-F4A8-4248-7CB4E8A1F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31" y="1642492"/>
            <a:ext cx="5821739" cy="521550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52E0891-A565-4E9D-85F9-6EB1C760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>
              <a:spcBef>
                <a:spcPts val="0"/>
              </a:spcBef>
            </a:pPr>
            <a:r>
              <a:rPr lang="de-DE" sz="2800" dirty="0">
                <a:ea typeface="+mn-ea"/>
              </a:rPr>
              <a:t>Schutz vor PE Abrieb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spcAft>
                <a:spcPts val="1800"/>
              </a:spcAft>
            </a:pPr>
            <a:r>
              <a:rPr lang="de-DE" dirty="0" err="1"/>
              <a:t>Zirkoniumnitrid</a:t>
            </a:r>
            <a:r>
              <a:rPr lang="de-DE" dirty="0"/>
              <a:t> (</a:t>
            </a:r>
            <a:r>
              <a:rPr lang="de-DE" dirty="0" err="1"/>
              <a:t>ZrN</a:t>
            </a:r>
            <a:r>
              <a:rPr lang="de-DE" dirty="0"/>
              <a:t>) Deckschicht</a:t>
            </a:r>
          </a:p>
          <a:p>
            <a:pPr lvl="1">
              <a:spcAft>
                <a:spcPts val="1800"/>
              </a:spcAft>
            </a:pPr>
            <a:r>
              <a:rPr lang="de-DE" dirty="0"/>
              <a:t>Keramische Gleiteigenschaften</a:t>
            </a:r>
          </a:p>
          <a:p>
            <a:pPr lvl="1">
              <a:spcAft>
                <a:spcPts val="1800"/>
              </a:spcAft>
            </a:pPr>
            <a:r>
              <a:rPr lang="de-DE" dirty="0"/>
              <a:t>Herausragende Oberflächenhärte</a:t>
            </a:r>
            <a:r>
              <a:rPr lang="de-DE" baseline="30000" dirty="0"/>
              <a:t>(4, 6) </a:t>
            </a:r>
            <a:r>
              <a:rPr lang="de-DE" dirty="0"/>
              <a:t>und Kratzfestigkeit</a:t>
            </a:r>
            <a:r>
              <a:rPr lang="de-DE" baseline="30000" dirty="0"/>
              <a:t>(8)</a:t>
            </a:r>
          </a:p>
          <a:p>
            <a:pPr>
              <a:spcAft>
                <a:spcPts val="1800"/>
              </a:spcAft>
            </a:pPr>
            <a:endParaRPr lang="de-DE" sz="1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740943" y="6345318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en-US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Reich et al. 2010; 6) Grupp et al. 2013; 8) </a:t>
            </a:r>
            <a:r>
              <a:rPr lang="en-US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Affatato</a:t>
            </a:r>
            <a:r>
              <a:rPr lang="en-US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2011; </a:t>
            </a:r>
            <a:r>
              <a:rPr lang="en-US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Aesculap</a:t>
            </a:r>
            <a:r>
              <a:rPr lang="en-US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1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3B509CC-6B82-4F08-8E84-68E2CF9094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95" imgH="396" progId="TCLayout.ActiveDocument.1">
                  <p:embed/>
                </p:oleObj>
              </mc:Choice>
              <mc:Fallback>
                <p:oleObj name="think-cell Folie" r:id="rId6" imgW="395" imgH="39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3B509CC-6B82-4F08-8E84-68E2CF909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70DFFCE6-2E3E-445F-849D-E15CD402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chemeClr val="tx1"/>
                </a:solidFill>
                <a:ea typeface="+mn-ea"/>
              </a:rPr>
              <a:t>Messung der Abriebeigenschaften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766C-595D-4F41-BA02-0B25730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075" y="2240786"/>
            <a:ext cx="3813761" cy="3924222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dirty="0"/>
              <a:t>Im Vergleich zu </a:t>
            </a:r>
            <a:r>
              <a:rPr lang="de-DE" dirty="0" err="1"/>
              <a:t>CoCr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/>
              <a:t>Messung nach Standard </a:t>
            </a:r>
            <a:br>
              <a:rPr lang="de-DE" sz="1800" dirty="0"/>
            </a:br>
            <a:r>
              <a:rPr lang="de-DE" sz="1800" dirty="0"/>
              <a:t>ISO14243-1:-2002(E) </a:t>
            </a:r>
            <a:endParaRPr lang="de-DE" sz="1800" dirty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2"/>
                </a:solidFill>
              </a:rPr>
              <a:t>Reduktion von Polyethylen Abrieb bis zu 88%</a:t>
            </a:r>
            <a:r>
              <a:rPr lang="de-DE" sz="1800" baseline="30000" dirty="0">
                <a:solidFill>
                  <a:schemeClr val="tx2"/>
                </a:solidFill>
              </a:rPr>
              <a:t>(4, 6, 7)</a:t>
            </a:r>
          </a:p>
          <a:p>
            <a:pPr>
              <a:spcAft>
                <a:spcPts val="1800"/>
              </a:spcAft>
            </a:pPr>
            <a:endParaRPr lang="de-DE" sz="1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DBCA81-BC74-CBD8-C7D0-6FE650040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Objekt 4">
            <a:extLst>
              <a:ext uri="{FF2B5EF4-FFF2-40B4-BE49-F238E27FC236}">
                <a16:creationId xmlns:a16="http://schemas.microsoft.com/office/drawing/2014/main" id="{F57C7B55-7AA9-458D-AC20-EAC4161D00B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4512664" y="1929595"/>
          <a:ext cx="7560000" cy="441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2AF9C804-FEC1-1601-1F21-98D5E58F8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7852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e-DE" sz="80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 Reich et al. 2010; 6) Grupp et al. 2013; 7) Grupp et al. 2014</a:t>
            </a:r>
            <a:endParaRPr lang="de-DE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2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0DFFCE6-2E3E-445F-849D-E15CD402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ea typeface="+mn-ea"/>
              </a:rPr>
              <a:t>Reduktion</a:t>
            </a:r>
            <a:r>
              <a:rPr lang="en-US" sz="2800" dirty="0">
                <a:ea typeface="+mn-ea"/>
              </a:rPr>
              <a:t> </a:t>
            </a:r>
            <a:r>
              <a:rPr lang="en-US" dirty="0">
                <a:ea typeface="+mn-ea"/>
              </a:rPr>
              <a:t>der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Metallionenfreisetzung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854757C-9EF7-4F5E-B305-31A389EDA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075" y="2240786"/>
            <a:ext cx="4137797" cy="3924222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sz="1800" dirty="0"/>
              <a:t>Verschleißversuch mit 1 Mio. Zyklen im Vergleich zu </a:t>
            </a:r>
            <a:r>
              <a:rPr lang="de-DE" sz="1800" dirty="0" err="1"/>
              <a:t>CoCrMo</a:t>
            </a:r>
            <a:r>
              <a:rPr lang="de-DE" sz="1800" baseline="30000" dirty="0"/>
              <a:t>(4)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2"/>
                </a:solidFill>
              </a:rPr>
              <a:t>Barriere für Metallionen </a:t>
            </a:r>
            <a:r>
              <a:rPr lang="de-DE" sz="1800" dirty="0"/>
              <a:t>bis an die Messbarkeitsgrenze</a:t>
            </a:r>
            <a:r>
              <a:rPr lang="de-DE" sz="1800" baseline="30000" dirty="0"/>
              <a:t>(4)</a:t>
            </a:r>
          </a:p>
          <a:p>
            <a:pPr lvl="1">
              <a:spcAft>
                <a:spcPts val="1800"/>
              </a:spcAft>
            </a:pPr>
            <a:endParaRPr lang="de-DE" sz="1800" dirty="0"/>
          </a:p>
          <a:p>
            <a:pPr marL="0" lvl="1" indent="0">
              <a:spcAft>
                <a:spcPts val="1800"/>
              </a:spcAft>
              <a:buNone/>
            </a:pPr>
            <a:endParaRPr lang="de-DE" sz="1800" dirty="0"/>
          </a:p>
          <a:p>
            <a:pPr lvl="1">
              <a:spcAft>
                <a:spcPts val="1800"/>
              </a:spcAft>
            </a:pPr>
            <a:endParaRPr lang="en-US" sz="1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0659A60-3212-3F22-1B20-EAEB89DC9F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Objekt 4">
            <a:extLst>
              <a:ext uri="{FF2B5EF4-FFF2-40B4-BE49-F238E27FC236}">
                <a16:creationId xmlns:a16="http://schemas.microsoft.com/office/drawing/2014/main" id="{F57C7B55-7AA9-458D-AC20-EAC4161D00B8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048256"/>
              </p:ext>
            </p:extLst>
          </p:nvPr>
        </p:nvGraphicFramePr>
        <p:xfrm>
          <a:off x="4043772" y="1952836"/>
          <a:ext cx="80762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FD95DFE-B0BE-4CB2-B9CC-3E1B5C739036}"/>
              </a:ext>
            </a:extLst>
          </p:cNvPr>
          <p:cNvSpPr/>
          <p:nvPr/>
        </p:nvSpPr>
        <p:spPr bwMode="gray">
          <a:xfrm>
            <a:off x="6456040" y="5085184"/>
            <a:ext cx="720080" cy="504056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B4056B-3DFF-4FF9-98CD-D1DBC4896040}"/>
              </a:ext>
            </a:extLst>
          </p:cNvPr>
          <p:cNvSpPr txBox="1"/>
          <p:nvPr/>
        </p:nvSpPr>
        <p:spPr>
          <a:xfrm>
            <a:off x="6672064" y="5229200"/>
            <a:ext cx="661191" cy="250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CCFEFD1A-5F65-475D-8654-E7E040E23933}"/>
              </a:ext>
            </a:extLst>
          </p:cNvPr>
          <p:cNvSpPr/>
          <p:nvPr/>
        </p:nvSpPr>
        <p:spPr bwMode="gray">
          <a:xfrm>
            <a:off x="7487037" y="5085184"/>
            <a:ext cx="720080" cy="504056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1F4905-6523-4A56-A1B5-52F1D2BBB6EE}"/>
              </a:ext>
            </a:extLst>
          </p:cNvPr>
          <p:cNvSpPr txBox="1"/>
          <p:nvPr/>
        </p:nvSpPr>
        <p:spPr>
          <a:xfrm>
            <a:off x="7703061" y="5229200"/>
            <a:ext cx="661191" cy="250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E7898BEB-709C-445E-A3D5-9522CA6A17A4}"/>
              </a:ext>
            </a:extLst>
          </p:cNvPr>
          <p:cNvSpPr/>
          <p:nvPr/>
        </p:nvSpPr>
        <p:spPr bwMode="gray">
          <a:xfrm>
            <a:off x="8567157" y="3825044"/>
            <a:ext cx="720080" cy="504056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566C926-FDE8-4562-BE7E-EE78382B5EB0}"/>
              </a:ext>
            </a:extLst>
          </p:cNvPr>
          <p:cNvSpPr txBox="1"/>
          <p:nvPr/>
        </p:nvSpPr>
        <p:spPr>
          <a:xfrm>
            <a:off x="8783181" y="3969060"/>
            <a:ext cx="661191" cy="250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85721149-0156-4ED3-A46C-EF8CD90C3638}"/>
              </a:ext>
            </a:extLst>
          </p:cNvPr>
          <p:cNvSpPr/>
          <p:nvPr/>
        </p:nvSpPr>
        <p:spPr bwMode="gray">
          <a:xfrm>
            <a:off x="9611273" y="4690702"/>
            <a:ext cx="720080" cy="504056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DA133AB-F247-4E43-B1B4-B84F48D1708F}"/>
              </a:ext>
            </a:extLst>
          </p:cNvPr>
          <p:cNvSpPr txBox="1"/>
          <p:nvPr/>
        </p:nvSpPr>
        <p:spPr>
          <a:xfrm>
            <a:off x="9827297" y="4834718"/>
            <a:ext cx="661191" cy="250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851659A-EAC1-2A4F-823A-2B57A0BC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7852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 Reich et al. 2010</a:t>
            </a:r>
            <a:endParaRPr lang="en-US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22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993587-B671-43B1-A88A-74EF514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>
                <a:solidFill>
                  <a:schemeClr val="tx1"/>
                </a:solidFill>
                <a:ea typeface="+mn-ea"/>
              </a:rPr>
            </a:br>
            <a:r>
              <a:rPr lang="en-US" sz="2800" dirty="0" err="1">
                <a:solidFill>
                  <a:schemeClr val="tx1"/>
                </a:solidFill>
                <a:ea typeface="+mn-ea"/>
              </a:rPr>
              <a:t>Effektiver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als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TiNbN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+mn-ea"/>
              </a:rPr>
              <a:t>Beschichtung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65E18B-B4FF-47C0-BA23-352620577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075" y="2240786"/>
            <a:ext cx="4173802" cy="3924222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sz="1800" dirty="0"/>
              <a:t>AS </a:t>
            </a:r>
            <a:r>
              <a:rPr lang="de-DE" sz="1800" dirty="0" err="1"/>
              <a:t>Multilayer</a:t>
            </a:r>
            <a:r>
              <a:rPr lang="de-DE" sz="1800" dirty="0"/>
              <a:t> im Vergleich zur </a:t>
            </a:r>
            <a:r>
              <a:rPr lang="de-DE" sz="1800" dirty="0" err="1"/>
              <a:t>Monolayer</a:t>
            </a:r>
            <a:r>
              <a:rPr lang="de-DE" sz="1800" dirty="0"/>
              <a:t> Titan-Niob-Nitrit (</a:t>
            </a:r>
            <a:r>
              <a:rPr lang="de-DE" sz="1800" dirty="0" err="1"/>
              <a:t>TiNbN</a:t>
            </a:r>
            <a:r>
              <a:rPr lang="de-DE" sz="1800" dirty="0"/>
              <a:t>) Beschichtung</a:t>
            </a:r>
            <a:r>
              <a:rPr lang="de-DE" sz="1800" baseline="30000" dirty="0"/>
              <a:t>(4,9)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2"/>
                </a:solidFill>
              </a:rPr>
              <a:t>AS </a:t>
            </a:r>
            <a:r>
              <a:rPr lang="de-DE" sz="1800" dirty="0" err="1">
                <a:solidFill>
                  <a:schemeClr val="tx2"/>
                </a:solidFill>
              </a:rPr>
              <a:t>Multilayer</a:t>
            </a:r>
            <a:r>
              <a:rPr lang="de-DE" sz="1800" dirty="0">
                <a:solidFill>
                  <a:schemeClr val="tx2"/>
                </a:solidFill>
              </a:rPr>
              <a:t> wirksamer </a:t>
            </a:r>
            <a:r>
              <a:rPr lang="de-DE" sz="1800" dirty="0"/>
              <a:t>als </a:t>
            </a:r>
            <a:r>
              <a:rPr lang="de-DE" sz="1800" dirty="0" err="1"/>
              <a:t>Monolayer</a:t>
            </a:r>
            <a:r>
              <a:rPr lang="de-DE" sz="1800" dirty="0"/>
              <a:t> Beschichtung</a:t>
            </a:r>
            <a:r>
              <a:rPr lang="de-DE" sz="1800" baseline="30000" dirty="0"/>
              <a:t>(4,9)</a:t>
            </a:r>
          </a:p>
          <a:p>
            <a:pPr lvl="1">
              <a:spcAft>
                <a:spcPts val="1800"/>
              </a:spcAft>
            </a:pPr>
            <a:endParaRPr lang="de-DE" sz="1800" dirty="0"/>
          </a:p>
          <a:p>
            <a:pPr>
              <a:spcAft>
                <a:spcPts val="1800"/>
              </a:spcAft>
            </a:pPr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7FA9D4-7E9E-965E-3882-053B01D9BB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204B9B45-1ACC-4885-9238-1D72EE26F2AF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645848"/>
              </p:ext>
            </p:extLst>
          </p:nvPr>
        </p:nvGraphicFramePr>
        <p:xfrm>
          <a:off x="5160998" y="2276430"/>
          <a:ext cx="6767650" cy="392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B2170276-1A0C-413E-EDEB-513E0226B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 Reich et al. 2010; 9) Ragone et al. 2019</a:t>
            </a:r>
            <a:endParaRPr lang="en-US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71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949D60-4CE1-427E-8041-EC7D9464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Geringere Immunologische Aktivität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6FF6F72-083F-4362-8112-B92F62C3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075" y="2240786"/>
            <a:ext cx="5001894" cy="3924222"/>
          </a:xfrm>
        </p:spPr>
        <p:txBody>
          <a:bodyPr vert="horz" lIns="0" tIns="0" rIns="0" bIns="0" rtlCol="0" anchor="t">
            <a:noAutofit/>
          </a:bodyPr>
          <a:lstStyle/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/>
              <a:t>Hochregulierung </a:t>
            </a:r>
            <a:r>
              <a:rPr lang="de-DE" dirty="0">
                <a:latin typeface="Arial"/>
                <a:cs typeface="Arial"/>
              </a:rPr>
              <a:t>des Pro-inflammatorischen Zytokins (IL-8) und dem Counterpart (IL-10) bei Patienten ohne AS beschichtete Implantate</a:t>
            </a:r>
            <a:r>
              <a:rPr lang="de-DE" baseline="30000" dirty="0">
                <a:latin typeface="Arial"/>
                <a:cs typeface="Arial"/>
              </a:rPr>
              <a:t>(10)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>
                <a:solidFill>
                  <a:srgbClr val="00B482"/>
                </a:solidFill>
              </a:rPr>
              <a:t>Keine zusätzliche Triggerung des Immunsystems bei Verwendung der AS Beschichtung</a:t>
            </a:r>
            <a:r>
              <a:rPr lang="de-DE" baseline="30000" dirty="0">
                <a:solidFill>
                  <a:srgbClr val="00B482"/>
                </a:solidFill>
              </a:rPr>
              <a:t>(10)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E5C073-E400-0AAB-96EB-249BE8A11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8" name="Objekt 4">
            <a:extLst>
              <a:ext uri="{FF2B5EF4-FFF2-40B4-BE49-F238E27FC236}">
                <a16:creationId xmlns:a16="http://schemas.microsoft.com/office/drawing/2014/main" id="{7E23A6EE-D033-4C9B-A2F1-805D1408AE5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887522"/>
              </p:ext>
            </p:extLst>
          </p:nvPr>
        </p:nvGraphicFramePr>
        <p:xfrm>
          <a:off x="6023992" y="1939852"/>
          <a:ext cx="6238031" cy="451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152C17-F86D-3290-A685-D6C47A8C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10) Thomas et al. 2018</a:t>
            </a:r>
          </a:p>
        </p:txBody>
      </p:sp>
    </p:spTree>
    <p:extLst>
      <p:ext uri="{BB962C8B-B14F-4D97-AF65-F5344CB8AC3E}">
        <p14:creationId xmlns:p14="http://schemas.microsoft.com/office/powerpoint/2010/main" val="372053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02950-FD9D-4B84-906C-3B3ADAF6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ea typeface="+mn-ea"/>
              </a:rPr>
              <a:t>Reduzierte</a:t>
            </a:r>
            <a:r>
              <a:rPr lang="en-US" sz="2800">
                <a:ea typeface="+mn-ea"/>
              </a:rPr>
              <a:t> </a:t>
            </a:r>
            <a:r>
              <a:rPr lang="en-US" sz="2800" err="1">
                <a:ea typeface="+mn-ea"/>
              </a:rPr>
              <a:t>Biofilmbildung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A2A335-996F-4778-A348-03FBDA7AD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de-DE" kern="0" dirty="0"/>
              <a:t>In Vitro Studie zur Biofilmbildung auf verschiedenen Oberflächen</a:t>
            </a:r>
            <a:r>
              <a:rPr lang="de-DE" kern="0" baseline="30000" dirty="0"/>
              <a:t>(11)</a:t>
            </a:r>
            <a:endParaRPr lang="de-DE" baseline="30000" dirty="0"/>
          </a:p>
          <a:p>
            <a:pPr lvl="1"/>
            <a:endParaRPr lang="de-DE" dirty="0"/>
          </a:p>
          <a:p>
            <a:pPr lvl="1"/>
            <a:r>
              <a:rPr lang="de-DE" dirty="0"/>
              <a:t>AS Oberfläche im Vergleich zu </a:t>
            </a:r>
            <a:r>
              <a:rPr lang="de-DE" dirty="0" err="1"/>
              <a:t>CoCr</a:t>
            </a:r>
            <a:endParaRPr lang="de-DE" dirty="0"/>
          </a:p>
          <a:p>
            <a:pPr lvl="1"/>
            <a:endParaRPr lang="de-DE" dirty="0"/>
          </a:p>
          <a:p>
            <a:pPr lvl="1">
              <a:buClr>
                <a:schemeClr val="tx1"/>
              </a:buClr>
            </a:pPr>
            <a:r>
              <a:rPr lang="de-DE" dirty="0">
                <a:solidFill>
                  <a:schemeClr val="tx2"/>
                </a:solidFill>
              </a:rPr>
              <a:t>45% weniger Biofilmbildung</a:t>
            </a:r>
            <a:r>
              <a:rPr lang="de-DE" baseline="30000" dirty="0">
                <a:solidFill>
                  <a:schemeClr val="tx2"/>
                </a:solidFill>
              </a:rPr>
              <a:t>(11)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F0048AB-1BBB-A88E-28F3-2570A96CC6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5">
            <a:extLst>
              <a:ext uri="{FF2B5EF4-FFF2-40B4-BE49-F238E27FC236}">
                <a16:creationId xmlns:a16="http://schemas.microsoft.com/office/drawing/2014/main" id="{6435BA97-F86B-4B2D-9F6D-C7C53092A8F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969599"/>
              </p:ext>
            </p:extLst>
          </p:nvPr>
        </p:nvGraphicFramePr>
        <p:xfrm>
          <a:off x="4295800" y="1952836"/>
          <a:ext cx="8028892" cy="42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3EF9082F-DA39-4965-A86D-27E1E63C3313}"/>
              </a:ext>
            </a:extLst>
          </p:cNvPr>
          <p:cNvSpPr/>
          <p:nvPr/>
        </p:nvSpPr>
        <p:spPr bwMode="gray">
          <a:xfrm>
            <a:off x="8472264" y="3038133"/>
            <a:ext cx="877215" cy="576064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7FAF06-F293-4E0F-B7A8-F1E944F33E8B}"/>
              </a:ext>
            </a:extLst>
          </p:cNvPr>
          <p:cNvSpPr txBox="1"/>
          <p:nvPr/>
        </p:nvSpPr>
        <p:spPr>
          <a:xfrm>
            <a:off x="8747177" y="3183711"/>
            <a:ext cx="661191" cy="2504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D905D5C-0C60-07AD-F63F-AC23F1C21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11) Pilz et al. 2019</a:t>
            </a:r>
            <a:endParaRPr lang="en-US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76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C46FB-680A-4B5D-8178-7202C93C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a typeface="+mn-ea"/>
              </a:rPr>
              <a:t>Schutz vor Überbeanspruchung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E64B9-0D8F-4862-9328-16EE7173D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</a:pPr>
            <a:r>
              <a:rPr lang="de-DE" dirty="0" err="1">
                <a:solidFill>
                  <a:schemeClr val="tx2"/>
                </a:solidFill>
              </a:rPr>
              <a:t>Multilayer</a:t>
            </a:r>
            <a:r>
              <a:rPr lang="de-DE" dirty="0">
                <a:solidFill>
                  <a:schemeClr val="tx2"/>
                </a:solidFill>
              </a:rPr>
              <a:t> 7 Schichten</a:t>
            </a:r>
          </a:p>
          <a:p>
            <a:pPr lvl="1">
              <a:buClr>
                <a:schemeClr val="tx1"/>
              </a:buClr>
            </a:pPr>
            <a:endParaRPr lang="de-DE" dirty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</a:pPr>
            <a:r>
              <a:rPr lang="de-DE" dirty="0"/>
              <a:t>Hohe mechanische Integrität</a:t>
            </a:r>
            <a:r>
              <a:rPr lang="de-DE" baseline="30000" dirty="0"/>
              <a:t>(4)</a:t>
            </a:r>
          </a:p>
          <a:p>
            <a:pPr lvl="1">
              <a:spcAft>
                <a:spcPts val="1800"/>
              </a:spcAft>
            </a:pPr>
            <a:r>
              <a:rPr lang="de-DE" dirty="0"/>
              <a:t>Verbesserte Elastizität</a:t>
            </a:r>
            <a:r>
              <a:rPr lang="de-DE" baseline="30000" dirty="0"/>
              <a:t>(5)</a:t>
            </a:r>
          </a:p>
          <a:p>
            <a:pPr lvl="1">
              <a:spcAft>
                <a:spcPts val="1800"/>
              </a:spcAft>
            </a:pPr>
            <a:r>
              <a:rPr lang="de-DE" dirty="0"/>
              <a:t>Kein Abplatzen</a:t>
            </a:r>
            <a:r>
              <a:rPr lang="de-DE" baseline="30000" dirty="0"/>
              <a:t>(4)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003CD4-A2AE-4385-A449-B738445B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86" y="3035218"/>
            <a:ext cx="6162949" cy="381416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1E1DB71-BC19-FC83-44DC-47E67F13F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74" y="5878004"/>
            <a:ext cx="660138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da-DK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Reich et al. 2010; 5) Santana et al. 2005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275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HASBEENPREPAREDFOR12" val="True"/>
  <p:tag name="COLORPALETTEDESIGNATOR" val="16x9"/>
  <p:tag name="DESIGNGRIDDESIGNATOR" val="16x9"/>
  <p:tag name="SLIDEPOOLDESIGNATOR" val="16x9"/>
  <p:tag name="SLIDEPOOLPREVIEWDESIGNATOR" val="16x9"/>
  <p:tag name="TEMPLATEDESIGNATOR" val="16x9"/>
  <p:tag name="EXTENDEDCOLORPALETTEDESIGNATOR" val="BBraun"/>
  <p:tag name="PRESENTATIONLANGUAGE" val="deutsch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esculap®  AS Advanced Surface&amp;quot;&quot;/&gt;&lt;property id=&quot;20307&quot; value=&quot;759&quot;/&gt;&lt;/object&gt;&lt;object type=&quot;3&quot; unique_id=&quot;10005&quot;&gt;&lt;property id=&quot;20148&quot; value=&quot;5&quot;/&gt;&lt;property id=&quot;20300&quot; value=&quot;Slide 2 - &amp;quot; 7 Schichten für den Schutz&amp;quot;&quot;/&gt;&lt;property id=&quot;20307&quot; value=&quot;2147473740&quot;/&gt;&lt;/object&gt;&lt;object type=&quot;3&quot; unique_id=&quot;10006&quot;&gt;&lt;property id=&quot;20148&quot; value=&quot;5&quot;/&gt;&lt;property id=&quot;20300&quot; value=&quot;Slide 3 - &amp;quot;Schutz vor PE Abrieb&amp;quot;&quot;/&gt;&lt;property id=&quot;20307&quot; value=&quot;589&quot;/&gt;&lt;/object&gt;&lt;object type=&quot;3&quot; unique_id=&quot;10007&quot;&gt;&lt;property id=&quot;20148&quot; value=&quot;5&quot;/&gt;&lt;property id=&quot;20300&quot; value=&quot;Slide 4 - &amp;quot;Messung der Abriebeigenschaften&amp;quot;&quot;/&gt;&lt;property id=&quot;20307&quot; value=&quot;2147473741&quot;/&gt;&lt;/object&gt;&lt;object type=&quot;3&quot; unique_id=&quot;10008&quot;&gt;&lt;property id=&quot;20148&quot; value=&quot;5&quot;/&gt;&lt;property id=&quot;20300&quot; value=&quot;Slide 5 - &amp;quot;Reduktion der Metallionenfreisetzung&amp;quot;&quot;/&gt;&lt;property id=&quot;20307&quot; value=&quot;596&quot;/&gt;&lt;/object&gt;&lt;object type=&quot;3&quot; unique_id=&quot;10009&quot;&gt;&lt;property id=&quot;20148&quot; value=&quot;5&quot;/&gt;&lt;property id=&quot;20300&quot; value=&quot;Slide 6 - &amp;quot; Effektiver als TiNbN Beschichtung&amp;quot;&quot;/&gt;&lt;property id=&quot;20307&quot; value=&quot;593&quot;/&gt;&lt;/object&gt;&lt;object type=&quot;3&quot; unique_id=&quot;10010&quot;&gt;&lt;property id=&quot;20148&quot; value=&quot;5&quot;/&gt;&lt;property id=&quot;20300&quot; value=&quot;Slide 7 - &amp;quot;Geringere Immunologische Aktivität&amp;quot;&quot;/&gt;&lt;property id=&quot;20307&quot; value=&quot;2134804235&quot;/&gt;&lt;/object&gt;&lt;object type=&quot;3&quot; unique_id=&quot;10011&quot;&gt;&lt;property id=&quot;20148&quot; value=&quot;5&quot;/&gt;&lt;property id=&quot;20300&quot; value=&quot;Slide 8 - &amp;quot;Reduzierte Biofilmbildung&amp;quot;&quot;/&gt;&lt;property id=&quot;20307&quot; value=&quot;603&quot;/&gt;&lt;/object&gt;&lt;object type=&quot;3&quot; unique_id=&quot;10012&quot;&gt;&lt;property id=&quot;20148&quot; value=&quot;5&quot;/&gt;&lt;property id=&quot;20300&quot; value=&quot;Slide 9 - &amp;quot;Schutz vor Überbeanspruchung&amp;quot;&quot;/&gt;&lt;property id=&quot;20307&quot; value=&quot;2134804234&quot;/&gt;&lt;/object&gt;&lt;object type=&quot;3&quot; unique_id=&quot;10013&quot;&gt;&lt;property id=&quot;20148&quot; value=&quot;5&quot;/&gt;&lt;property id=&quot;20300&quot; value=&quot;Slide 10 - &amp;quot;Klinische Evidenz 10 Jahres Ergebnisse(12)&amp;quot;&quot;/&gt;&lt;property id=&quot;20307&quot; value=&quot;2134804232&quot;/&gt;&lt;/object&gt;&lt;object type=&quot;3&quot; unique_id=&quot;10014&quot;&gt;&lt;property id=&quot;20148&quot; value=&quot;5&quot;/&gt;&lt;property id=&quot;20300&quot; value=&quot;Slide 11 - &amp;quot;Klinische Evidenz AS mit bester Stabilität(13)&amp;quot;&quot;/&gt;&lt;property id=&quot;20307&quot; value=&quot;2147473881&quot;/&gt;&lt;/object&gt;&lt;object type=&quot;3&quot; unique_id=&quot;10015&quot;&gt;&lt;property id=&quot;20148&quot; value=&quot;5&quot;/&gt;&lt;property id=&quot;20300&quot; value=&quot;Slide 12 - &amp;quot;Klinische Evidenz Studienanalyse der EPRD Daten(3)&amp;quot;&quot;/&gt;&lt;property id=&quot;20307&quot; value=&quot;2134804233&quot;/&gt;&lt;/object&gt;&lt;object type=&quot;3&quot; unique_id=&quot;10016&quot;&gt;&lt;property id=&quot;20148&quot; value=&quot;5&quot;/&gt;&lt;property id=&quot;20300&quot; value=&quot;Slide 13 - &amp;quot;5 Jahres Ergebnisse im Australischen Register(2)&amp;quot;&quot;/&gt;&lt;property id=&quot;20307&quot; value=&quot;599&quot;/&gt;&lt;/object&gt;&lt;object type=&quot;3&quot; unique_id=&quot;10017&quot;&gt;&lt;property id=&quot;20148&quot; value=&quot;5&quot;/&gt;&lt;property id=&quot;20300&quot; value=&quot;Slide 14 - &amp;quot;AS Advanced Surface&amp;quot;&quot;/&gt;&lt;property id=&quot;20307&quot; value=&quot;350&quot;/&gt;&lt;/object&gt;&lt;object type=&quot;3&quot; unique_id=&quot;10018&quot;&gt;&lt;property id=&quot;20148&quot; value=&quot;5&quot;/&gt;&lt;property id=&quot;20300&quot; value=&quot;Slide 15 - &amp;quot;Vielen Dank!&amp;quot;&quot;/&gt;&lt;property id=&quot;20307&quot; value=&quot;287&quot;/&gt;&lt;/object&gt;&lt;object type=&quot;3&quot; unique_id=&quot;10019&quot;&gt;&lt;property id=&quot;20148&quot; value=&quot;5&quot;/&gt;&lt;property id=&quot;20300&quot; value=&quot;Slide 16&quot;/&gt;&lt;property id=&quot;20307&quot; value=&quot;1166&quot;/&gt;&lt;/object&gt;&lt;object type=&quot;3&quot; unique_id=&quot;10020&quot;&gt;&lt;property id=&quot;20148&quot; value=&quot;5&quot;/&gt;&lt;property id=&quot;20300&quot; value=&quot;Slide 17&quot;/&gt;&lt;property id=&quot;20307&quot; value=&quot;1167&quot;/&gt;&lt;/object&gt;&lt;object type=&quot;3&quot; unique_id=&quot;10021&quot;&gt;&lt;property id=&quot;20148&quot; value=&quot;5&quot;/&gt;&lt;property id=&quot;20300&quot; value=&quot;Slide 18 - &amp;quot;Datenschutz ist uns wichtig!&amp;quot;&quot;/&gt;&lt;property id=&quot;20307&quot; value=&quot;2147473738&quot;/&gt;&lt;/object&gt;&lt;object type=&quot;3&quot; unique_id=&quot;10022&quot;&gt;&lt;property id=&quot;20148&quot; value=&quot;5&quot;/&gt;&lt;property id=&quot;20300&quot; value=&quot;Slide 19 - &amp;quot;Literaturverzeichnis&amp;quot;&quot;/&gt;&lt;property id=&quot;20307&quot; value=&quot;611&quot;/&gt;&lt;/object&gt;&lt;object type=&quot;3&quot; unique_id=&quot;10023&quot;&gt;&lt;property id=&quot;20148&quot; value=&quot;5&quot;/&gt;&lt;property id=&quot;20300&quot; value=&quot;Slide 20 - &amp;quot;Impressum&amp;quot;&quot;/&gt;&lt;property id=&quot;20307&quot; value=&quot;387&quot;/&gt;&lt;/object&gt;&lt;/object&gt;&lt;/object&gt;&lt;/database&gt;"/>
  <p:tag name="SECTOMILLISECCONVERTED" val="1"/>
  <p:tag name="AUTHOR" val="Malte Wangerin"/>
  <p:tag name="FIRM" val="B. Braun Deutschland GmbH &amp; Co. KG"/>
  <p:tag name="TITLE" val="AS Advanced Surface"/>
  <p:tag name="DATE" val="2023-08-31"/>
  <p:tag name="PRESENTATIONMARKEDFORINTERNALUS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" val="False"/>
  <p:tag name="DATASERIESORDERISREVERSEDLASTCHECKED" val="2021-09-15 15:00: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" val="False"/>
  <p:tag name="DATASERIESORDERISREVERSEDLASTCHECKED" val="2021-09-15 16:42: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" val="False"/>
  <p:tag name="DATASERIESORDERISREVERSEDLASTCHECKED" val="2021-09-15 09:41: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AlternateClosingRemark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SLIDETYPE" val="ChapterBeginning"/>
  <p:tag name="SLIDETYPE" val="SlideTOC1Image"/>
  <p:tag name="SLIDECATEGORY" val="CategoryAgenda"/>
  <p:tag name="CHAPTERTITLE" val="Kapiteltite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xLeftDark"/>
  <p:tag name="SLIDECATEGORY" val="CategoryImage"/>
  <p:tag name="SLIDEPREVIEWTOP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FEROPTION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LASTCHECKED" val="2021-09-15 14:18:54"/>
  <p:tag name="DATASERIESORDERISREVER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" val="False"/>
  <p:tag name="DATASERIESORDERISREVERSEDLASTCHECKED" val="2021-09-15 16:42:06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c468de-b4a5-4708-86ca-97111172f97c">VQW3RFETPCKA-1276454626-211063</_dlc_DocId>
    <_dlc_DocIdUrl xmlns="8bc468de-b4a5-4708-86ca-97111172f97c">
      <Url>https://bbraun.sharepoint.com/sites/bbraun_eis_qualifizierungenundveranstaltungsmanagement/_layouts/15/DocIdRedir.aspx?ID=VQW3RFETPCKA-1276454626-211063</Url>
      <Description>VQW3RFETPCKA-1276454626-211063</Description>
    </_dlc_DocIdUrl>
    <lcf76f155ced4ddcb4097134ff3c332f xmlns="5fab1ae4-c4d0-4af0-afc0-c6e27ffcf35b">
      <Terms xmlns="http://schemas.microsoft.com/office/infopath/2007/PartnerControls"/>
    </lcf76f155ced4ddcb4097134ff3c332f>
    <TaxCatchAll xmlns="8bc468de-b4a5-4708-86ca-97111172f97c" xsi:nil="true"/>
    <Canbeannotated xmlns="5fab1ae4-c4d0-4af0-afc0-c6e27ffcf35b">false</Canbeannotated>
    <Canbeshared xmlns="5fab1ae4-c4d0-4af0-afc0-c6e27ffcf35b">false</Canbeshared>
    <Publish xmlns="5fab1ae4-c4d0-4af0-afc0-c6e27ffcf35b">false</Publish>
    <Region xmlns="5fab1ae4-c4d0-4af0-afc0-c6e27ffcf35b">Germany</Region>
    <ReleaseDate xmlns="5fab1ae4-c4d0-4af0-afc0-c6e27ffcf35b" xsi:nil="true"/>
    <ExpirationDate xmlns="5fab1ae4-c4d0-4af0-afc0-c6e27ffcf35b" xsi:nil="true"/>
    <Canbedownloaded xmlns="5fab1ae4-c4d0-4af0-afc0-c6e27ffcf35b">false</Canbedownloade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1A36A15F641549B465B7B72C65AF18" ma:contentTypeVersion="28" ma:contentTypeDescription="Ein neues Dokument erstellen." ma:contentTypeScope="" ma:versionID="c14f59faeffc3b0758314510ad2ae2d3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9184b1966d53978f9fe88be72cde1e04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440BB-120A-4DF3-8F5E-5411BF4D02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7B129E-A4C5-4889-A1C3-DB8F1EA21A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43C5DE-6534-4CAF-A260-541759AA4BE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5fab1ae4-c4d0-4af0-afc0-c6e27ffcf35b"/>
    <ds:schemaRef ds:uri="8bc468de-b4a5-4708-86ca-97111172f97c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4A95F70-5203-4E8B-8F53-D869F686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468de-b4a5-4708-86ca-97111172f97c"/>
    <ds:schemaRef ds:uri="5fab1ae4-c4d0-4af0-afc0-c6e27ffcf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1716</Words>
  <Application>Microsoft Office PowerPoint</Application>
  <PresentationFormat>Breitbild</PresentationFormat>
  <Paragraphs>194</Paragraphs>
  <Slides>20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RotisSansSerif</vt:lpstr>
      <vt:lpstr>Wingdings</vt:lpstr>
      <vt:lpstr>B. Braun</vt:lpstr>
      <vt:lpstr>think-cell Folie</vt:lpstr>
      <vt:lpstr>Aesculap®  AS Advanced Surface</vt:lpstr>
      <vt:lpstr> 7 Schichten für den Schutz</vt:lpstr>
      <vt:lpstr>Schutz vor PE Abrieb</vt:lpstr>
      <vt:lpstr>Messung der Abriebeigenschaften</vt:lpstr>
      <vt:lpstr>Reduktion der Metallionenfreisetzung</vt:lpstr>
      <vt:lpstr> Effektiver als TiNbN Beschichtung</vt:lpstr>
      <vt:lpstr>Geringere Immunologische Aktivität</vt:lpstr>
      <vt:lpstr>Reduzierte Biofilmbildung</vt:lpstr>
      <vt:lpstr>Schutz vor Überbeanspruchung</vt:lpstr>
      <vt:lpstr>Klinische Evidenz 10 Jahres Ergebnisse(12)</vt:lpstr>
      <vt:lpstr>Klinische Evidenz AS mit bester Stabilität(13)</vt:lpstr>
      <vt:lpstr>Klinische Evidenz Studienanalyse der EPRD Daten(3)</vt:lpstr>
      <vt:lpstr>5 Jahres Ergebnisse im Australischen Register(2)</vt:lpstr>
      <vt:lpstr>AS Advanced Surface</vt:lpstr>
      <vt:lpstr>Vielen Dank!</vt:lpstr>
      <vt:lpstr>PowerPoint-Präsentation</vt:lpstr>
      <vt:lpstr>PowerPoint-Präsentation</vt:lpstr>
      <vt:lpstr>Datenschutz ist uns wichtig!</vt:lpstr>
      <vt:lpstr>Literaturverzeichnis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- advanced surface</dc:title>
  <dc:subject/>
  <dc:creator>Malte Wangerin</dc:creator>
  <dc:description/>
  <cp:lastModifiedBy>Eva Berneburg</cp:lastModifiedBy>
  <cp:revision>356</cp:revision>
  <cp:lastPrinted>2023-10-19T12:31:29Z</cp:lastPrinted>
  <dcterms:created xsi:type="dcterms:W3CDTF">2015-09-02T13:45:30Z</dcterms:created>
  <dcterms:modified xsi:type="dcterms:W3CDTF">2023-10-19T12:31:36Z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2023-08-31T10:19:19Z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9a5c43ab-8087-4984-b7fa-0875f3f5640e</vt:lpwstr>
  </property>
  <property fmtid="{D5CDD505-2E9C-101B-9397-08002B2CF9AE}" pid="10" name="MSIP_Label_a8de25a8-ef47-40a7-b7ec-c38f3edc2acf_ContentBits">
    <vt:lpwstr>0</vt:lpwstr>
  </property>
  <property fmtid="{D5CDD505-2E9C-101B-9397-08002B2CF9AE}" pid="11" name="ContentTypeId">
    <vt:lpwstr>0x0101000A1A36A15F641549B465B7B72C65AF18</vt:lpwstr>
  </property>
  <property fmtid="{D5CDD505-2E9C-101B-9397-08002B2CF9AE}" pid="12" name="_dlc_DocIdItemGuid">
    <vt:lpwstr>cec1947e-cb33-4910-b291-1fbf79d5b6ca</vt:lpwstr>
  </property>
  <property fmtid="{D5CDD505-2E9C-101B-9397-08002B2CF9AE}" pid="13" name="MediaServiceImageTags">
    <vt:lpwstr/>
  </property>
</Properties>
</file>