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5"/>
  </p:sldMasterIdLst>
  <p:notesMasterIdLst>
    <p:notesMasterId r:id="rId22"/>
  </p:notesMasterIdLst>
  <p:handoutMasterIdLst>
    <p:handoutMasterId r:id="rId23"/>
  </p:handoutMasterIdLst>
  <p:sldIdLst>
    <p:sldId id="2134804234" r:id="rId6"/>
    <p:sldId id="283" r:id="rId7"/>
    <p:sldId id="410" r:id="rId8"/>
    <p:sldId id="797" r:id="rId9"/>
    <p:sldId id="800" r:id="rId10"/>
    <p:sldId id="798" r:id="rId11"/>
    <p:sldId id="390" r:id="rId12"/>
    <p:sldId id="391" r:id="rId13"/>
    <p:sldId id="799" r:id="rId14"/>
    <p:sldId id="2147473739" r:id="rId15"/>
    <p:sldId id="802" r:id="rId16"/>
    <p:sldId id="1166" r:id="rId17"/>
    <p:sldId id="1167" r:id="rId18"/>
    <p:sldId id="2147473738" r:id="rId19"/>
    <p:sldId id="796" r:id="rId20"/>
    <p:sldId id="387" r:id="rId21"/>
  </p:sldIdLst>
  <p:sldSz cx="12192000" cy="6858000"/>
  <p:notesSz cx="6858000" cy="9144000"/>
  <p:custDataLst>
    <p:tags r:id="rId24"/>
  </p:custDataLst>
  <p:defaultTextStyle>
    <a:defPPr>
      <a:defRPr lang="de-DE"/>
    </a:defPPr>
    <a:lvl1pPr marL="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A94"/>
    <a:srgbClr val="00A97A"/>
    <a:srgbClr val="00C696"/>
    <a:srgbClr val="00DFA9"/>
    <a:srgbClr val="97FFD8"/>
    <a:srgbClr val="64645F"/>
    <a:srgbClr val="DFDBD3"/>
    <a:srgbClr val="FAF9F5"/>
    <a:srgbClr val="711E82"/>
    <a:srgbClr val="9E2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DBAA971-FDCE-CA42-DCA3-1F1E75341A85}" styleName="B. Braun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9525" cmpd="sng">
              <a:solidFill>
                <a:srgbClr val="000000"/>
              </a:solidFill>
            </a:ln>
          </a:bottom>
          <a:insideH>
            <a:ln w="9525" cmpd="sng">
              <a:solidFill>
                <a:srgbClr val="000000"/>
              </a:solidFill>
            </a:ln>
          </a:insideH>
          <a:insideV>
            <a:ln>
              <a:noFill/>
            </a:ln>
          </a:insideV>
        </a:tcBdr>
      </a:tcStyle>
    </a:wholeTbl>
    <a:firstRow>
      <a:tcStyle>
        <a:tcBdr>
          <a:bottom>
            <a:ln w="15875" cmpd="sng">
              <a:solidFill>
                <a:srgbClr val="000000"/>
              </a:solidFill>
            </a:ln>
          </a:bottom>
        </a:tcBdr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471" autoAdjust="0"/>
  </p:normalViewPr>
  <p:slideViewPr>
    <p:cSldViewPr>
      <p:cViewPr varScale="1">
        <p:scale>
          <a:sx n="95" d="100"/>
          <a:sy n="95" d="100"/>
        </p:scale>
        <p:origin x="103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750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Berneburg" userId="ec344632-402a-4a79-a7c2-c73c8a2cd330" providerId="ADAL" clId="{6AC35373-F43E-43A5-94E5-26D45AB97A7A}"/>
    <pc:docChg chg="custSel modSld modMainMaster replTag delTag">
      <pc:chgData name="Eva Berneburg" userId="ec344632-402a-4a79-a7c2-c73c8a2cd330" providerId="ADAL" clId="{6AC35373-F43E-43A5-94E5-26D45AB97A7A}" dt="2023-10-19T12:28:28.335" v="104"/>
      <pc:docMkLst>
        <pc:docMk/>
      </pc:docMkLst>
      <pc:sldChg chg="modSp mod">
        <pc:chgData name="Eva Berneburg" userId="ec344632-402a-4a79-a7c2-c73c8a2cd330" providerId="ADAL" clId="{6AC35373-F43E-43A5-94E5-26D45AB97A7A}" dt="2023-10-19T12:28:07.511" v="52" actId="20577"/>
        <pc:sldMkLst>
          <pc:docMk/>
          <pc:sldMk cId="1225158123" sldId="387"/>
        </pc:sldMkLst>
        <pc:spChg chg="mod">
          <ac:chgData name="Eva Berneburg" userId="ec344632-402a-4a79-a7c2-c73c8a2cd330" providerId="ADAL" clId="{6AC35373-F43E-43A5-94E5-26D45AB97A7A}" dt="2023-10-19T12:28:07.511" v="52" actId="20577"/>
          <ac:spMkLst>
            <pc:docMk/>
            <pc:sldMk cId="1225158123" sldId="387"/>
            <ac:spMk id="17" creationId="{00000000-0000-0000-0000-000000000000}"/>
          </ac:spMkLst>
        </pc:spChg>
      </pc:sldChg>
      <pc:sldMasterChg chg="modSp modSldLayout">
        <pc:chgData name="Eva Berneburg" userId="ec344632-402a-4a79-a7c2-c73c8a2cd330" providerId="ADAL" clId="{6AC35373-F43E-43A5-94E5-26D45AB97A7A}" dt="2023-10-19T12:28:28.335" v="104"/>
        <pc:sldMasterMkLst>
          <pc:docMk/>
          <pc:sldMasterMk cId="1856203500" sldId="2147483675"/>
        </pc:sldMasterMkLst>
        <pc:spChg chg="mod">
          <ac:chgData name="Eva Berneburg" userId="ec344632-402a-4a79-a7c2-c73c8a2cd330" providerId="ADAL" clId="{6AC35373-F43E-43A5-94E5-26D45AB97A7A}" dt="2023-10-19T12:28:28.331" v="101"/>
          <ac:spMkLst>
            <pc:docMk/>
            <pc:sldMasterMk cId="1856203500" sldId="2147483675"/>
            <ac:spMk id="2" creationId="{00000000-0000-0000-0000-000000000000}"/>
          </ac:spMkLst>
        </pc:spChg>
        <pc:spChg chg="mod">
          <ac:chgData name="Eva Berneburg" userId="ec344632-402a-4a79-a7c2-c73c8a2cd330" providerId="ADAL" clId="{6AC35373-F43E-43A5-94E5-26D45AB97A7A}" dt="2023-10-19T12:28:28.335" v="104"/>
          <ac:spMkLst>
            <pc:docMk/>
            <pc:sldMasterMk cId="1856203500" sldId="2147483675"/>
            <ac:spMk id="3" creationId="{00000000-0000-0000-0000-000000000000}"/>
          </ac:spMkLst>
        </pc:spChg>
        <pc:spChg chg="mod">
          <ac:chgData name="Eva Berneburg" userId="ec344632-402a-4a79-a7c2-c73c8a2cd330" providerId="ADAL" clId="{6AC35373-F43E-43A5-94E5-26D45AB97A7A}" dt="2023-10-19T12:28:14.577" v="88"/>
          <ac:spMkLst>
            <pc:docMk/>
            <pc:sldMasterMk cId="1856203500" sldId="2147483675"/>
            <ac:spMk id="8" creationId="{94EE9C7D-69F0-0B53-6C96-895EC6C1CB6D}"/>
          </ac:spMkLst>
        </pc:spChg>
        <pc:sldLayoutChg chg="modSp mod">
          <pc:chgData name="Eva Berneburg" userId="ec344632-402a-4a79-a7c2-c73c8a2cd330" providerId="ADAL" clId="{6AC35373-F43E-43A5-94E5-26D45AB97A7A}" dt="2023-10-19T12:28:14.581" v="90" actId="20577"/>
          <pc:sldLayoutMkLst>
            <pc:docMk/>
            <pc:sldMasterMk cId="1856203500" sldId="2147483675"/>
            <pc:sldLayoutMk cId="202869720" sldId="2147483681"/>
          </pc:sldLayoutMkLst>
          <pc:spChg chg="mod">
            <ac:chgData name="Eva Berneburg" userId="ec344632-402a-4a79-a7c2-c73c8a2cd330" providerId="ADAL" clId="{6AC35373-F43E-43A5-94E5-26D45AB97A7A}" dt="2023-10-19T12:28:14.581" v="90" actId="20577"/>
            <ac:spMkLst>
              <pc:docMk/>
              <pc:sldMasterMk cId="1856203500" sldId="2147483675"/>
              <pc:sldLayoutMk cId="202869720" sldId="2147483681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6AC35373-F43E-43A5-94E5-26D45AB97A7A}" dt="2023-10-19T12:28:14.583" v="91" actId="20577"/>
          <pc:sldLayoutMkLst>
            <pc:docMk/>
            <pc:sldMasterMk cId="1856203500" sldId="2147483675"/>
            <pc:sldLayoutMk cId="1093794100" sldId="2147483683"/>
          </pc:sldLayoutMkLst>
          <pc:spChg chg="mod">
            <ac:chgData name="Eva Berneburg" userId="ec344632-402a-4a79-a7c2-c73c8a2cd330" providerId="ADAL" clId="{6AC35373-F43E-43A5-94E5-26D45AB97A7A}" dt="2023-10-19T12:28:14.583" v="91" actId="20577"/>
            <ac:spMkLst>
              <pc:docMk/>
              <pc:sldMasterMk cId="1856203500" sldId="2147483675"/>
              <pc:sldLayoutMk cId="1093794100" sldId="2147483683"/>
              <ac:spMk id="6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6AC35373-F43E-43A5-94E5-26D45AB97A7A}" dt="2023-10-19T12:28:14.585" v="92" actId="20577"/>
          <pc:sldLayoutMkLst>
            <pc:docMk/>
            <pc:sldMasterMk cId="1856203500" sldId="2147483675"/>
            <pc:sldLayoutMk cId="1881227956" sldId="2147483685"/>
          </pc:sldLayoutMkLst>
          <pc:spChg chg="mod">
            <ac:chgData name="Eva Berneburg" userId="ec344632-402a-4a79-a7c2-c73c8a2cd330" providerId="ADAL" clId="{6AC35373-F43E-43A5-94E5-26D45AB97A7A}" dt="2023-10-19T12:28:14.585" v="92" actId="20577"/>
            <ac:spMkLst>
              <pc:docMk/>
              <pc:sldMasterMk cId="1856203500" sldId="2147483675"/>
              <pc:sldLayoutMk cId="1881227956" sldId="2147483685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6AC35373-F43E-43A5-94E5-26D45AB97A7A}" dt="2023-10-19T12:28:14.586" v="93" actId="20577"/>
          <pc:sldLayoutMkLst>
            <pc:docMk/>
            <pc:sldMasterMk cId="1856203500" sldId="2147483675"/>
            <pc:sldLayoutMk cId="3582499438" sldId="2147483686"/>
          </pc:sldLayoutMkLst>
          <pc:spChg chg="mod">
            <ac:chgData name="Eva Berneburg" userId="ec344632-402a-4a79-a7c2-c73c8a2cd330" providerId="ADAL" clId="{6AC35373-F43E-43A5-94E5-26D45AB97A7A}" dt="2023-10-19T12:28:14.586" v="93" actId="20577"/>
            <ac:spMkLst>
              <pc:docMk/>
              <pc:sldMasterMk cId="1856203500" sldId="2147483675"/>
              <pc:sldLayoutMk cId="3582499438" sldId="2147483686"/>
              <ac:spMk id="3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6AC35373-F43E-43A5-94E5-26D45AB97A7A}" dt="2023-10-19T12:28:14.579" v="89" actId="20577"/>
          <pc:sldLayoutMkLst>
            <pc:docMk/>
            <pc:sldMasterMk cId="1856203500" sldId="2147483675"/>
            <pc:sldLayoutMk cId="202869720" sldId="2147483698"/>
          </pc:sldLayoutMkLst>
          <pc:spChg chg="mod">
            <ac:chgData name="Eva Berneburg" userId="ec344632-402a-4a79-a7c2-c73c8a2cd330" providerId="ADAL" clId="{6AC35373-F43E-43A5-94E5-26D45AB97A7A}" dt="2023-10-19T12:28:14.579" v="89" actId="20577"/>
            <ac:spMkLst>
              <pc:docMk/>
              <pc:sldMasterMk cId="1856203500" sldId="2147483675"/>
              <pc:sldLayoutMk cId="202869720" sldId="2147483698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6AC35373-F43E-43A5-94E5-26D45AB97A7A}" dt="2023-10-19T12:28:14.587" v="94" actId="20577"/>
          <pc:sldLayoutMkLst>
            <pc:docMk/>
            <pc:sldMasterMk cId="1856203500" sldId="2147483675"/>
            <pc:sldLayoutMk cId="4125311112" sldId="2147483709"/>
          </pc:sldLayoutMkLst>
          <pc:spChg chg="mod">
            <ac:chgData name="Eva Berneburg" userId="ec344632-402a-4a79-a7c2-c73c8a2cd330" providerId="ADAL" clId="{6AC35373-F43E-43A5-94E5-26D45AB97A7A}" dt="2023-10-19T12:28:14.587" v="94" actId="20577"/>
            <ac:spMkLst>
              <pc:docMk/>
              <pc:sldMasterMk cId="1856203500" sldId="2147483675"/>
              <pc:sldLayoutMk cId="4125311112" sldId="2147483709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6AC35373-F43E-43A5-94E5-26D45AB97A7A}" dt="2023-10-19T12:28:14.589" v="95" actId="20577"/>
          <pc:sldLayoutMkLst>
            <pc:docMk/>
            <pc:sldMasterMk cId="1856203500" sldId="2147483675"/>
            <pc:sldLayoutMk cId="2210093935" sldId="2147483717"/>
          </pc:sldLayoutMkLst>
          <pc:spChg chg="mod">
            <ac:chgData name="Eva Berneburg" userId="ec344632-402a-4a79-a7c2-c73c8a2cd330" providerId="ADAL" clId="{6AC35373-F43E-43A5-94E5-26D45AB97A7A}" dt="2023-10-19T12:28:14.589" v="95" actId="20577"/>
            <ac:spMkLst>
              <pc:docMk/>
              <pc:sldMasterMk cId="1856203500" sldId="2147483675"/>
              <pc:sldLayoutMk cId="2210093935" sldId="2147483717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6AC35373-F43E-43A5-94E5-26D45AB97A7A}" dt="2023-10-19T12:28:14.591" v="96" actId="20577"/>
          <pc:sldLayoutMkLst>
            <pc:docMk/>
            <pc:sldMasterMk cId="1856203500" sldId="2147483675"/>
            <pc:sldLayoutMk cId="1383080945" sldId="2147483718"/>
          </pc:sldLayoutMkLst>
          <pc:spChg chg="mod">
            <ac:chgData name="Eva Berneburg" userId="ec344632-402a-4a79-a7c2-c73c8a2cd330" providerId="ADAL" clId="{6AC35373-F43E-43A5-94E5-26D45AB97A7A}" dt="2023-10-19T12:28:14.591" v="96" actId="20577"/>
            <ac:spMkLst>
              <pc:docMk/>
              <pc:sldMasterMk cId="1856203500" sldId="2147483675"/>
              <pc:sldLayoutMk cId="1383080945" sldId="2147483718"/>
              <ac:spMk id="5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96E6E-A15A-4061-AC25-6EAC7A346F2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D0DF63C-556E-405F-8567-75D6770D6E8C}">
      <dgm:prSet phldrT="[Text]" custT="1"/>
      <dgm:spPr/>
      <dgm:t>
        <a:bodyPr/>
        <a:lstStyle/>
        <a:p>
          <a:r>
            <a:rPr lang="de-DE" sz="1800" b="1" dirty="0"/>
            <a:t>IQ</a:t>
          </a:r>
          <a:r>
            <a:rPr lang="de-DE" sz="1800" dirty="0"/>
            <a:t> = </a:t>
          </a:r>
          <a:r>
            <a:rPr lang="de-DE" sz="1800" b="1" dirty="0"/>
            <a:t>I</a:t>
          </a:r>
          <a:r>
            <a:rPr lang="de-DE" sz="1800" dirty="0"/>
            <a:t>ntuitive und </a:t>
          </a:r>
          <a:r>
            <a:rPr lang="de-DE" sz="1800" b="1" dirty="0"/>
            <a:t>Q</a:t>
          </a:r>
          <a:r>
            <a:rPr lang="de-DE" sz="1800" dirty="0"/>
            <a:t>uick</a:t>
          </a:r>
        </a:p>
      </dgm:t>
    </dgm:pt>
    <dgm:pt modelId="{5395230C-A721-4448-8B40-DF6A9627114C}" type="parTrans" cxnId="{6C4DE9CB-FF77-4FFA-A1D0-A209FCB05F7D}">
      <dgm:prSet/>
      <dgm:spPr/>
      <dgm:t>
        <a:bodyPr/>
        <a:lstStyle/>
        <a:p>
          <a:endParaRPr lang="de-DE" sz="1800"/>
        </a:p>
      </dgm:t>
    </dgm:pt>
    <dgm:pt modelId="{E343E7D8-3774-40B1-9618-3DC7B877F2B4}" type="sibTrans" cxnId="{6C4DE9CB-FF77-4FFA-A1D0-A209FCB05F7D}">
      <dgm:prSet/>
      <dgm:spPr/>
      <dgm:t>
        <a:bodyPr/>
        <a:lstStyle/>
        <a:p>
          <a:endParaRPr lang="de-DE" sz="1800"/>
        </a:p>
      </dgm:t>
    </dgm:pt>
    <dgm:pt modelId="{CD641214-49D3-4691-842B-B6A9E4C3E2A8}">
      <dgm:prSet phldrT="[Text]" custT="1"/>
      <dgm:spPr/>
      <dgm:t>
        <a:bodyPr/>
        <a:lstStyle/>
        <a:p>
          <a:r>
            <a:rPr lang="de-DE" sz="1800" dirty="0"/>
            <a:t>Reduzierte Instrumentenanzahl</a:t>
          </a:r>
        </a:p>
      </dgm:t>
    </dgm:pt>
    <dgm:pt modelId="{0B00E07A-81CF-4044-BEEE-7E2825859A9C}" type="parTrans" cxnId="{2F370736-F299-4C9D-AEE4-3F1F29631C0F}">
      <dgm:prSet/>
      <dgm:spPr/>
      <dgm:t>
        <a:bodyPr/>
        <a:lstStyle/>
        <a:p>
          <a:endParaRPr lang="de-DE" sz="1800"/>
        </a:p>
      </dgm:t>
    </dgm:pt>
    <dgm:pt modelId="{993283F4-8AF1-4B5E-91C1-E7629A389FBE}" type="sibTrans" cxnId="{2F370736-F299-4C9D-AEE4-3F1F29631C0F}">
      <dgm:prSet/>
      <dgm:spPr/>
      <dgm:t>
        <a:bodyPr/>
        <a:lstStyle/>
        <a:p>
          <a:endParaRPr lang="de-DE" sz="1800"/>
        </a:p>
      </dgm:t>
    </dgm:pt>
    <dgm:pt modelId="{74B68E61-F5E5-4E15-B19C-8C82D2D0C466}">
      <dgm:prSet phldrT="[Text]" custT="1"/>
      <dgm:spPr/>
      <dgm:t>
        <a:bodyPr/>
        <a:lstStyle/>
        <a:p>
          <a:r>
            <a:rPr lang="de-DE" sz="1800" dirty="0"/>
            <a:t>Intuitives Handling</a:t>
          </a:r>
        </a:p>
      </dgm:t>
    </dgm:pt>
    <dgm:pt modelId="{922E1B77-10D7-4FD5-A0D7-9A6904957452}" type="parTrans" cxnId="{31B531AC-E02E-43FB-AB4B-6672F106936A}">
      <dgm:prSet/>
      <dgm:spPr/>
      <dgm:t>
        <a:bodyPr/>
        <a:lstStyle/>
        <a:p>
          <a:endParaRPr lang="de-DE" sz="1800"/>
        </a:p>
      </dgm:t>
    </dgm:pt>
    <dgm:pt modelId="{D6BAB856-5CF1-4FDB-AD84-95F017C85389}" type="sibTrans" cxnId="{31B531AC-E02E-43FB-AB4B-6672F106936A}">
      <dgm:prSet/>
      <dgm:spPr/>
      <dgm:t>
        <a:bodyPr/>
        <a:lstStyle/>
        <a:p>
          <a:endParaRPr lang="de-DE" sz="1800"/>
        </a:p>
      </dgm:t>
    </dgm:pt>
    <dgm:pt modelId="{156EEB31-4F99-480A-B6B5-DA353A947038}">
      <dgm:prSet phldrT="[Text]" custT="1"/>
      <dgm:spPr/>
      <dgm:t>
        <a:bodyPr/>
        <a:lstStyle/>
        <a:p>
          <a:r>
            <a:rPr lang="de-DE" sz="1800" dirty="0"/>
            <a:t>Farbmarkierungen zur schnellen Zuordnung</a:t>
          </a:r>
        </a:p>
      </dgm:t>
    </dgm:pt>
    <dgm:pt modelId="{FA481F66-8666-44EC-9499-7AE53ABCDECC}" type="parTrans" cxnId="{C90B2F77-8492-45BE-8FA1-3DA2611D1E00}">
      <dgm:prSet/>
      <dgm:spPr/>
      <dgm:t>
        <a:bodyPr/>
        <a:lstStyle/>
        <a:p>
          <a:endParaRPr lang="de-DE" sz="1800"/>
        </a:p>
      </dgm:t>
    </dgm:pt>
    <dgm:pt modelId="{42C2F9F5-4C65-4F10-8922-EFB4B42F0071}" type="sibTrans" cxnId="{C90B2F77-8492-45BE-8FA1-3DA2611D1E00}">
      <dgm:prSet/>
      <dgm:spPr/>
      <dgm:t>
        <a:bodyPr/>
        <a:lstStyle/>
        <a:p>
          <a:endParaRPr lang="de-DE" sz="1800"/>
        </a:p>
      </dgm:t>
    </dgm:pt>
    <dgm:pt modelId="{83C27382-1169-4CC2-9C09-B654EDB85221}" type="pres">
      <dgm:prSet presAssocID="{2C596E6E-A15A-4061-AC25-6EAC7A346F28}" presName="linear" presStyleCnt="0">
        <dgm:presLayoutVars>
          <dgm:dir/>
          <dgm:animLvl val="lvl"/>
          <dgm:resizeHandles val="exact"/>
        </dgm:presLayoutVars>
      </dgm:prSet>
      <dgm:spPr/>
    </dgm:pt>
    <dgm:pt modelId="{A5D49E36-2153-4E9F-A549-FBD95732208F}" type="pres">
      <dgm:prSet presAssocID="{9D0DF63C-556E-405F-8567-75D6770D6E8C}" presName="parentLin" presStyleCnt="0"/>
      <dgm:spPr/>
    </dgm:pt>
    <dgm:pt modelId="{EDCDCA9B-B1BA-4A2D-B330-04B20281D742}" type="pres">
      <dgm:prSet presAssocID="{9D0DF63C-556E-405F-8567-75D6770D6E8C}" presName="parentLeftMargin" presStyleLbl="node1" presStyleIdx="0" presStyleCnt="4"/>
      <dgm:spPr/>
    </dgm:pt>
    <dgm:pt modelId="{13A92456-EA02-44E4-8946-112D98F1C3FC}" type="pres">
      <dgm:prSet presAssocID="{9D0DF63C-556E-405F-8567-75D6770D6E8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089BC5-74CD-4CFA-964D-A3F5045B06A2}" type="pres">
      <dgm:prSet presAssocID="{9D0DF63C-556E-405F-8567-75D6770D6E8C}" presName="negativeSpace" presStyleCnt="0"/>
      <dgm:spPr/>
    </dgm:pt>
    <dgm:pt modelId="{86FC2616-464E-4EA3-A130-DE5C5117EE65}" type="pres">
      <dgm:prSet presAssocID="{9D0DF63C-556E-405F-8567-75D6770D6E8C}" presName="childText" presStyleLbl="conFgAcc1" presStyleIdx="0" presStyleCnt="4">
        <dgm:presLayoutVars>
          <dgm:bulletEnabled val="1"/>
        </dgm:presLayoutVars>
      </dgm:prSet>
      <dgm:spPr/>
    </dgm:pt>
    <dgm:pt modelId="{0C9B5D59-9708-44BA-8904-384BBD47D5BF}" type="pres">
      <dgm:prSet presAssocID="{E343E7D8-3774-40B1-9618-3DC7B877F2B4}" presName="spaceBetweenRectangles" presStyleCnt="0"/>
      <dgm:spPr/>
    </dgm:pt>
    <dgm:pt modelId="{BD68DB3B-159B-498E-BF02-13AF3F744964}" type="pres">
      <dgm:prSet presAssocID="{CD641214-49D3-4691-842B-B6A9E4C3E2A8}" presName="parentLin" presStyleCnt="0"/>
      <dgm:spPr/>
    </dgm:pt>
    <dgm:pt modelId="{23760DD7-50B4-47DC-8629-55CDC939F007}" type="pres">
      <dgm:prSet presAssocID="{CD641214-49D3-4691-842B-B6A9E4C3E2A8}" presName="parentLeftMargin" presStyleLbl="node1" presStyleIdx="0" presStyleCnt="4"/>
      <dgm:spPr/>
    </dgm:pt>
    <dgm:pt modelId="{7720F6D8-98C4-4192-9741-C4A8F1FE9C9C}" type="pres">
      <dgm:prSet presAssocID="{CD641214-49D3-4691-842B-B6A9E4C3E2A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B76B5AE-A1FC-4F5C-A24A-5DA0FD6EA0D2}" type="pres">
      <dgm:prSet presAssocID="{CD641214-49D3-4691-842B-B6A9E4C3E2A8}" presName="negativeSpace" presStyleCnt="0"/>
      <dgm:spPr/>
    </dgm:pt>
    <dgm:pt modelId="{A6425C0C-B124-471D-BFF0-28AFE66A7F00}" type="pres">
      <dgm:prSet presAssocID="{CD641214-49D3-4691-842B-B6A9E4C3E2A8}" presName="childText" presStyleLbl="conFgAcc1" presStyleIdx="1" presStyleCnt="4">
        <dgm:presLayoutVars>
          <dgm:bulletEnabled val="1"/>
        </dgm:presLayoutVars>
      </dgm:prSet>
      <dgm:spPr/>
    </dgm:pt>
    <dgm:pt modelId="{77C82873-239C-4B48-A2CF-F4A170CBDA61}" type="pres">
      <dgm:prSet presAssocID="{993283F4-8AF1-4B5E-91C1-E7629A389FBE}" presName="spaceBetweenRectangles" presStyleCnt="0"/>
      <dgm:spPr/>
    </dgm:pt>
    <dgm:pt modelId="{0559D318-818E-4DA6-A807-6E38CA97D361}" type="pres">
      <dgm:prSet presAssocID="{74B68E61-F5E5-4E15-B19C-8C82D2D0C466}" presName="parentLin" presStyleCnt="0"/>
      <dgm:spPr/>
    </dgm:pt>
    <dgm:pt modelId="{993DE306-FE12-4D91-B07E-CF89EF13B3D2}" type="pres">
      <dgm:prSet presAssocID="{74B68E61-F5E5-4E15-B19C-8C82D2D0C466}" presName="parentLeftMargin" presStyleLbl="node1" presStyleIdx="1" presStyleCnt="4"/>
      <dgm:spPr/>
    </dgm:pt>
    <dgm:pt modelId="{B998279C-028D-468B-AFB3-8DB3F24D82AB}" type="pres">
      <dgm:prSet presAssocID="{74B68E61-F5E5-4E15-B19C-8C82D2D0C46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3A6325F-CB04-4114-BE2B-543EDA5673C9}" type="pres">
      <dgm:prSet presAssocID="{74B68E61-F5E5-4E15-B19C-8C82D2D0C466}" presName="negativeSpace" presStyleCnt="0"/>
      <dgm:spPr/>
    </dgm:pt>
    <dgm:pt modelId="{A5C5DBA6-CF1F-4D8D-99E1-29E63085F6CB}" type="pres">
      <dgm:prSet presAssocID="{74B68E61-F5E5-4E15-B19C-8C82D2D0C466}" presName="childText" presStyleLbl="conFgAcc1" presStyleIdx="2" presStyleCnt="4">
        <dgm:presLayoutVars>
          <dgm:bulletEnabled val="1"/>
        </dgm:presLayoutVars>
      </dgm:prSet>
      <dgm:spPr/>
    </dgm:pt>
    <dgm:pt modelId="{7ADB7FBA-74C3-45F7-9C9B-D8B728444157}" type="pres">
      <dgm:prSet presAssocID="{D6BAB856-5CF1-4FDB-AD84-95F017C85389}" presName="spaceBetweenRectangles" presStyleCnt="0"/>
      <dgm:spPr/>
    </dgm:pt>
    <dgm:pt modelId="{6601EBB5-4E8F-4B3F-97B2-96AB17C2FC36}" type="pres">
      <dgm:prSet presAssocID="{156EEB31-4F99-480A-B6B5-DA353A947038}" presName="parentLin" presStyleCnt="0"/>
      <dgm:spPr/>
    </dgm:pt>
    <dgm:pt modelId="{2CC5CFD0-A651-4A50-B612-3D1F848624B7}" type="pres">
      <dgm:prSet presAssocID="{156EEB31-4F99-480A-B6B5-DA353A947038}" presName="parentLeftMargin" presStyleLbl="node1" presStyleIdx="2" presStyleCnt="4"/>
      <dgm:spPr/>
    </dgm:pt>
    <dgm:pt modelId="{2EE48E5B-0151-42AF-B44E-71F7381523DF}" type="pres">
      <dgm:prSet presAssocID="{156EEB31-4F99-480A-B6B5-DA353A94703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CE0E30B-9A02-4011-87DE-7D63DC32C30D}" type="pres">
      <dgm:prSet presAssocID="{156EEB31-4F99-480A-B6B5-DA353A947038}" presName="negativeSpace" presStyleCnt="0"/>
      <dgm:spPr/>
    </dgm:pt>
    <dgm:pt modelId="{22A19AD4-E955-49A9-B365-BED6067E66E1}" type="pres">
      <dgm:prSet presAssocID="{156EEB31-4F99-480A-B6B5-DA353A94703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4DB6F0D-E33B-4E61-B8E2-85E4AB228EFE}" type="presOf" srcId="{156EEB31-4F99-480A-B6B5-DA353A947038}" destId="{2EE48E5B-0151-42AF-B44E-71F7381523DF}" srcOrd="1" destOrd="0" presId="urn:microsoft.com/office/officeart/2005/8/layout/list1"/>
    <dgm:cxn modelId="{F01C681D-DCC1-4049-ABDB-787DAA9B8C1B}" type="presOf" srcId="{74B68E61-F5E5-4E15-B19C-8C82D2D0C466}" destId="{B998279C-028D-468B-AFB3-8DB3F24D82AB}" srcOrd="1" destOrd="0" presId="urn:microsoft.com/office/officeart/2005/8/layout/list1"/>
    <dgm:cxn modelId="{2F370736-F299-4C9D-AEE4-3F1F29631C0F}" srcId="{2C596E6E-A15A-4061-AC25-6EAC7A346F28}" destId="{CD641214-49D3-4691-842B-B6A9E4C3E2A8}" srcOrd="1" destOrd="0" parTransId="{0B00E07A-81CF-4044-BEEE-7E2825859A9C}" sibTransId="{993283F4-8AF1-4B5E-91C1-E7629A389FBE}"/>
    <dgm:cxn modelId="{188C2D36-AFD4-439E-8AA3-E5509D614900}" type="presOf" srcId="{74B68E61-F5E5-4E15-B19C-8C82D2D0C466}" destId="{993DE306-FE12-4D91-B07E-CF89EF13B3D2}" srcOrd="0" destOrd="0" presId="urn:microsoft.com/office/officeart/2005/8/layout/list1"/>
    <dgm:cxn modelId="{8F24D739-F3A3-4046-94D1-86D40BFDFA71}" type="presOf" srcId="{2C596E6E-A15A-4061-AC25-6EAC7A346F28}" destId="{83C27382-1169-4CC2-9C09-B654EDB85221}" srcOrd="0" destOrd="0" presId="urn:microsoft.com/office/officeart/2005/8/layout/list1"/>
    <dgm:cxn modelId="{466EE75C-E8ED-4AEF-A921-166D5E0722FA}" type="presOf" srcId="{9D0DF63C-556E-405F-8567-75D6770D6E8C}" destId="{13A92456-EA02-44E4-8946-112D98F1C3FC}" srcOrd="1" destOrd="0" presId="urn:microsoft.com/office/officeart/2005/8/layout/list1"/>
    <dgm:cxn modelId="{73E0E254-807A-4B08-B65F-7C064514AE1A}" type="presOf" srcId="{156EEB31-4F99-480A-B6B5-DA353A947038}" destId="{2CC5CFD0-A651-4A50-B612-3D1F848624B7}" srcOrd="0" destOrd="0" presId="urn:microsoft.com/office/officeart/2005/8/layout/list1"/>
    <dgm:cxn modelId="{C90B2F77-8492-45BE-8FA1-3DA2611D1E00}" srcId="{2C596E6E-A15A-4061-AC25-6EAC7A346F28}" destId="{156EEB31-4F99-480A-B6B5-DA353A947038}" srcOrd="3" destOrd="0" parTransId="{FA481F66-8666-44EC-9499-7AE53ABCDECC}" sibTransId="{42C2F9F5-4C65-4F10-8922-EFB4B42F0071}"/>
    <dgm:cxn modelId="{31B531AC-E02E-43FB-AB4B-6672F106936A}" srcId="{2C596E6E-A15A-4061-AC25-6EAC7A346F28}" destId="{74B68E61-F5E5-4E15-B19C-8C82D2D0C466}" srcOrd="2" destOrd="0" parTransId="{922E1B77-10D7-4FD5-A0D7-9A6904957452}" sibTransId="{D6BAB856-5CF1-4FDB-AD84-95F017C85389}"/>
    <dgm:cxn modelId="{6C4DE9CB-FF77-4FFA-A1D0-A209FCB05F7D}" srcId="{2C596E6E-A15A-4061-AC25-6EAC7A346F28}" destId="{9D0DF63C-556E-405F-8567-75D6770D6E8C}" srcOrd="0" destOrd="0" parTransId="{5395230C-A721-4448-8B40-DF6A9627114C}" sibTransId="{E343E7D8-3774-40B1-9618-3DC7B877F2B4}"/>
    <dgm:cxn modelId="{2FEA9AE5-3C72-4EFE-A32F-05231763B9A6}" type="presOf" srcId="{CD641214-49D3-4691-842B-B6A9E4C3E2A8}" destId="{7720F6D8-98C4-4192-9741-C4A8F1FE9C9C}" srcOrd="1" destOrd="0" presId="urn:microsoft.com/office/officeart/2005/8/layout/list1"/>
    <dgm:cxn modelId="{098AFCE5-FABA-4AB9-B27E-45178ED02CEE}" type="presOf" srcId="{9D0DF63C-556E-405F-8567-75D6770D6E8C}" destId="{EDCDCA9B-B1BA-4A2D-B330-04B20281D742}" srcOrd="0" destOrd="0" presId="urn:microsoft.com/office/officeart/2005/8/layout/list1"/>
    <dgm:cxn modelId="{BB0421FD-5A5B-4EB4-8F75-21001B2B8432}" type="presOf" srcId="{CD641214-49D3-4691-842B-B6A9E4C3E2A8}" destId="{23760DD7-50B4-47DC-8629-55CDC939F007}" srcOrd="0" destOrd="0" presId="urn:microsoft.com/office/officeart/2005/8/layout/list1"/>
    <dgm:cxn modelId="{875BEFE4-595B-427F-9107-7FEB3B9F447D}" type="presParOf" srcId="{83C27382-1169-4CC2-9C09-B654EDB85221}" destId="{A5D49E36-2153-4E9F-A549-FBD95732208F}" srcOrd="0" destOrd="0" presId="urn:microsoft.com/office/officeart/2005/8/layout/list1"/>
    <dgm:cxn modelId="{5B8E3420-9AF7-4E59-90EE-4D79F268BC91}" type="presParOf" srcId="{A5D49E36-2153-4E9F-A549-FBD95732208F}" destId="{EDCDCA9B-B1BA-4A2D-B330-04B20281D742}" srcOrd="0" destOrd="0" presId="urn:microsoft.com/office/officeart/2005/8/layout/list1"/>
    <dgm:cxn modelId="{96C9DBF9-A0CA-478A-9F28-57E5A16A3C16}" type="presParOf" srcId="{A5D49E36-2153-4E9F-A549-FBD95732208F}" destId="{13A92456-EA02-44E4-8946-112D98F1C3FC}" srcOrd="1" destOrd="0" presId="urn:microsoft.com/office/officeart/2005/8/layout/list1"/>
    <dgm:cxn modelId="{CA0EF8BF-46E4-4BA8-B4E6-87990F4A90A4}" type="presParOf" srcId="{83C27382-1169-4CC2-9C09-B654EDB85221}" destId="{21089BC5-74CD-4CFA-964D-A3F5045B06A2}" srcOrd="1" destOrd="0" presId="urn:microsoft.com/office/officeart/2005/8/layout/list1"/>
    <dgm:cxn modelId="{4A5D9B13-7C57-4248-AAF1-5D85035A2E64}" type="presParOf" srcId="{83C27382-1169-4CC2-9C09-B654EDB85221}" destId="{86FC2616-464E-4EA3-A130-DE5C5117EE65}" srcOrd="2" destOrd="0" presId="urn:microsoft.com/office/officeart/2005/8/layout/list1"/>
    <dgm:cxn modelId="{BE3896D1-21C2-4BB0-8205-41E90954F310}" type="presParOf" srcId="{83C27382-1169-4CC2-9C09-B654EDB85221}" destId="{0C9B5D59-9708-44BA-8904-384BBD47D5BF}" srcOrd="3" destOrd="0" presId="urn:microsoft.com/office/officeart/2005/8/layout/list1"/>
    <dgm:cxn modelId="{C48D8B39-AB5A-4C16-BF09-537686650E0D}" type="presParOf" srcId="{83C27382-1169-4CC2-9C09-B654EDB85221}" destId="{BD68DB3B-159B-498E-BF02-13AF3F744964}" srcOrd="4" destOrd="0" presId="urn:microsoft.com/office/officeart/2005/8/layout/list1"/>
    <dgm:cxn modelId="{FBCB9D38-6425-4C94-B019-10E605DAD4C2}" type="presParOf" srcId="{BD68DB3B-159B-498E-BF02-13AF3F744964}" destId="{23760DD7-50B4-47DC-8629-55CDC939F007}" srcOrd="0" destOrd="0" presId="urn:microsoft.com/office/officeart/2005/8/layout/list1"/>
    <dgm:cxn modelId="{C348F4C7-7F4B-44B5-81D9-9DF4B6A5DF48}" type="presParOf" srcId="{BD68DB3B-159B-498E-BF02-13AF3F744964}" destId="{7720F6D8-98C4-4192-9741-C4A8F1FE9C9C}" srcOrd="1" destOrd="0" presId="urn:microsoft.com/office/officeart/2005/8/layout/list1"/>
    <dgm:cxn modelId="{02405112-30D3-41AD-AACA-53B66FA9F94D}" type="presParOf" srcId="{83C27382-1169-4CC2-9C09-B654EDB85221}" destId="{EB76B5AE-A1FC-4F5C-A24A-5DA0FD6EA0D2}" srcOrd="5" destOrd="0" presId="urn:microsoft.com/office/officeart/2005/8/layout/list1"/>
    <dgm:cxn modelId="{C0790788-8271-4D87-A22E-246783DAA00F}" type="presParOf" srcId="{83C27382-1169-4CC2-9C09-B654EDB85221}" destId="{A6425C0C-B124-471D-BFF0-28AFE66A7F00}" srcOrd="6" destOrd="0" presId="urn:microsoft.com/office/officeart/2005/8/layout/list1"/>
    <dgm:cxn modelId="{2922753B-FDB4-49FF-978F-33445277A114}" type="presParOf" srcId="{83C27382-1169-4CC2-9C09-B654EDB85221}" destId="{77C82873-239C-4B48-A2CF-F4A170CBDA61}" srcOrd="7" destOrd="0" presId="urn:microsoft.com/office/officeart/2005/8/layout/list1"/>
    <dgm:cxn modelId="{875CCEC6-5E27-4DA2-97CF-090187362853}" type="presParOf" srcId="{83C27382-1169-4CC2-9C09-B654EDB85221}" destId="{0559D318-818E-4DA6-A807-6E38CA97D361}" srcOrd="8" destOrd="0" presId="urn:microsoft.com/office/officeart/2005/8/layout/list1"/>
    <dgm:cxn modelId="{63210EA7-53D5-4519-B646-E51DF8E62DDD}" type="presParOf" srcId="{0559D318-818E-4DA6-A807-6E38CA97D361}" destId="{993DE306-FE12-4D91-B07E-CF89EF13B3D2}" srcOrd="0" destOrd="0" presId="urn:microsoft.com/office/officeart/2005/8/layout/list1"/>
    <dgm:cxn modelId="{3B9FF6E9-5805-4D50-B79C-BC7F5FC4B243}" type="presParOf" srcId="{0559D318-818E-4DA6-A807-6E38CA97D361}" destId="{B998279C-028D-468B-AFB3-8DB3F24D82AB}" srcOrd="1" destOrd="0" presId="urn:microsoft.com/office/officeart/2005/8/layout/list1"/>
    <dgm:cxn modelId="{52280436-AF50-4C02-8CB6-0ABD393C3DB7}" type="presParOf" srcId="{83C27382-1169-4CC2-9C09-B654EDB85221}" destId="{23A6325F-CB04-4114-BE2B-543EDA5673C9}" srcOrd="9" destOrd="0" presId="urn:microsoft.com/office/officeart/2005/8/layout/list1"/>
    <dgm:cxn modelId="{03D0154C-34D6-4665-93DA-FF9BC9371272}" type="presParOf" srcId="{83C27382-1169-4CC2-9C09-B654EDB85221}" destId="{A5C5DBA6-CF1F-4D8D-99E1-29E63085F6CB}" srcOrd="10" destOrd="0" presId="urn:microsoft.com/office/officeart/2005/8/layout/list1"/>
    <dgm:cxn modelId="{574542B6-38DB-480F-A177-271F0A5F480F}" type="presParOf" srcId="{83C27382-1169-4CC2-9C09-B654EDB85221}" destId="{7ADB7FBA-74C3-45F7-9C9B-D8B728444157}" srcOrd="11" destOrd="0" presId="urn:microsoft.com/office/officeart/2005/8/layout/list1"/>
    <dgm:cxn modelId="{DE9B6D0C-DA98-47C8-B65E-A85BBE39553D}" type="presParOf" srcId="{83C27382-1169-4CC2-9C09-B654EDB85221}" destId="{6601EBB5-4E8F-4B3F-97B2-96AB17C2FC36}" srcOrd="12" destOrd="0" presId="urn:microsoft.com/office/officeart/2005/8/layout/list1"/>
    <dgm:cxn modelId="{84022B37-5863-4534-9F9B-7D89EDA17FE5}" type="presParOf" srcId="{6601EBB5-4E8F-4B3F-97B2-96AB17C2FC36}" destId="{2CC5CFD0-A651-4A50-B612-3D1F848624B7}" srcOrd="0" destOrd="0" presId="urn:microsoft.com/office/officeart/2005/8/layout/list1"/>
    <dgm:cxn modelId="{B12DE85F-903D-4AE4-A292-4C1D455348E4}" type="presParOf" srcId="{6601EBB5-4E8F-4B3F-97B2-96AB17C2FC36}" destId="{2EE48E5B-0151-42AF-B44E-71F7381523DF}" srcOrd="1" destOrd="0" presId="urn:microsoft.com/office/officeart/2005/8/layout/list1"/>
    <dgm:cxn modelId="{5C740DD0-EE1C-4307-835C-12CA25C5DA8B}" type="presParOf" srcId="{83C27382-1169-4CC2-9C09-B654EDB85221}" destId="{3CE0E30B-9A02-4011-87DE-7D63DC32C30D}" srcOrd="13" destOrd="0" presId="urn:microsoft.com/office/officeart/2005/8/layout/list1"/>
    <dgm:cxn modelId="{44552FFA-D4B0-4E03-B482-A42AD3D4DEFB}" type="presParOf" srcId="{83C27382-1169-4CC2-9C09-B654EDB85221}" destId="{22A19AD4-E955-49A9-B365-BED6067E66E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C2616-464E-4EA3-A130-DE5C5117EE65}">
      <dsp:nvSpPr>
        <dsp:cNvPr id="0" name=""/>
        <dsp:cNvSpPr/>
      </dsp:nvSpPr>
      <dsp:spPr>
        <a:xfrm>
          <a:off x="0" y="400760"/>
          <a:ext cx="521701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92456-EA02-44E4-8946-112D98F1C3FC}">
      <dsp:nvSpPr>
        <dsp:cNvPr id="0" name=""/>
        <dsp:cNvSpPr/>
      </dsp:nvSpPr>
      <dsp:spPr>
        <a:xfrm>
          <a:off x="260850" y="46520"/>
          <a:ext cx="3651907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033" tIns="0" rIns="13803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IQ</a:t>
          </a:r>
          <a:r>
            <a:rPr lang="de-DE" sz="1800" kern="1200" dirty="0"/>
            <a:t> = </a:t>
          </a:r>
          <a:r>
            <a:rPr lang="de-DE" sz="1800" b="1" kern="1200" dirty="0"/>
            <a:t>I</a:t>
          </a:r>
          <a:r>
            <a:rPr lang="de-DE" sz="1800" kern="1200" dirty="0"/>
            <a:t>ntuitive und </a:t>
          </a:r>
          <a:r>
            <a:rPr lang="de-DE" sz="1800" b="1" kern="1200" dirty="0"/>
            <a:t>Q</a:t>
          </a:r>
          <a:r>
            <a:rPr lang="de-DE" sz="1800" kern="1200" dirty="0"/>
            <a:t>uick</a:t>
          </a:r>
        </a:p>
      </dsp:txBody>
      <dsp:txXfrm>
        <a:off x="295435" y="81105"/>
        <a:ext cx="3582737" cy="639310"/>
      </dsp:txXfrm>
    </dsp:sp>
    <dsp:sp modelId="{A6425C0C-B124-471D-BFF0-28AFE66A7F00}">
      <dsp:nvSpPr>
        <dsp:cNvPr id="0" name=""/>
        <dsp:cNvSpPr/>
      </dsp:nvSpPr>
      <dsp:spPr>
        <a:xfrm>
          <a:off x="0" y="1489400"/>
          <a:ext cx="521701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0F6D8-98C4-4192-9741-C4A8F1FE9C9C}">
      <dsp:nvSpPr>
        <dsp:cNvPr id="0" name=""/>
        <dsp:cNvSpPr/>
      </dsp:nvSpPr>
      <dsp:spPr>
        <a:xfrm>
          <a:off x="260850" y="1135160"/>
          <a:ext cx="3651907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033" tIns="0" rIns="13803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Reduzierte Instrumentenanzahl</a:t>
          </a:r>
        </a:p>
      </dsp:txBody>
      <dsp:txXfrm>
        <a:off x="295435" y="1169745"/>
        <a:ext cx="3582737" cy="639310"/>
      </dsp:txXfrm>
    </dsp:sp>
    <dsp:sp modelId="{A5C5DBA6-CF1F-4D8D-99E1-29E63085F6CB}">
      <dsp:nvSpPr>
        <dsp:cNvPr id="0" name=""/>
        <dsp:cNvSpPr/>
      </dsp:nvSpPr>
      <dsp:spPr>
        <a:xfrm>
          <a:off x="0" y="2578040"/>
          <a:ext cx="521701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8279C-028D-468B-AFB3-8DB3F24D82AB}">
      <dsp:nvSpPr>
        <dsp:cNvPr id="0" name=""/>
        <dsp:cNvSpPr/>
      </dsp:nvSpPr>
      <dsp:spPr>
        <a:xfrm>
          <a:off x="260850" y="2223800"/>
          <a:ext cx="3651907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033" tIns="0" rIns="13803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Intuitives Handling</a:t>
          </a:r>
        </a:p>
      </dsp:txBody>
      <dsp:txXfrm>
        <a:off x="295435" y="2258385"/>
        <a:ext cx="3582737" cy="639310"/>
      </dsp:txXfrm>
    </dsp:sp>
    <dsp:sp modelId="{22A19AD4-E955-49A9-B365-BED6067E66E1}">
      <dsp:nvSpPr>
        <dsp:cNvPr id="0" name=""/>
        <dsp:cNvSpPr/>
      </dsp:nvSpPr>
      <dsp:spPr>
        <a:xfrm>
          <a:off x="0" y="3666679"/>
          <a:ext cx="521701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48E5B-0151-42AF-B44E-71F7381523DF}">
      <dsp:nvSpPr>
        <dsp:cNvPr id="0" name=""/>
        <dsp:cNvSpPr/>
      </dsp:nvSpPr>
      <dsp:spPr>
        <a:xfrm>
          <a:off x="260850" y="3312440"/>
          <a:ext cx="3651907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033" tIns="0" rIns="13803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Farbmarkierungen zur schnellen Zuordnung</a:t>
          </a:r>
        </a:p>
      </dsp:txBody>
      <dsp:txXfrm>
        <a:off x="295435" y="3347025"/>
        <a:ext cx="3582737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5986E-5E44-4667-9D8B-4AE60CACFF23}" type="datetimeFigureOut">
              <a:rPr lang="de-DE" smtClean="0">
                <a:latin typeface="Arial" pitchFamily="34" charset="0"/>
              </a:rPr>
              <a:pPr/>
              <a:t>08.11.2023</a:t>
            </a:fld>
            <a:endParaRPr lang="de-DE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EDA76-B035-4C09-8581-62F6D895289B}" type="slidenum">
              <a:rPr lang="de-DE" smtClean="0">
                <a:latin typeface="Arial" pitchFamily="34" charset="0"/>
              </a:rPr>
              <a:pPr/>
              <a:t>‹Nr.›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82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74DB2CD-CD95-4F82-8D61-856ADF8692F2}" type="datetimeFigureOut">
              <a:rPr lang="de-DE" smtClean="0"/>
              <a:pPr/>
              <a:t>08.11.2023</a:t>
            </a:fld>
            <a:endParaRPr lang="de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97C27236-3239-44C6-8255-61E4D0637A9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637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44388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88776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633164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78C62C6B-4A17-498B-9F94-C52CCA0081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381000"/>
            <a:ext cx="5029200" cy="2828925"/>
          </a:xfrm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D601D05D-06E8-4D04-941F-BA6804D3B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0AE800F-EB11-46FB-8C32-4B2E515B1B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B7BEB4-FD05-4CC6-9BDD-F1C715650AC6}" type="slidenum">
              <a:rPr lang="de-DE" altLang="de-DE" sz="1200"/>
              <a:pPr/>
              <a:t>1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515405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0088" y="414338"/>
            <a:ext cx="5457825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715153"/>
            <a:ext cx="5207000" cy="4466987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27236-3239-44C6-8255-61E4D0637A9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1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34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2728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/>
              <a:t>Company values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b="0" baseline="0" noProof="0"/>
              <a:t>[Ph</a:t>
            </a:r>
            <a:r>
              <a:rPr lang="en-US" b="0" noProof="0"/>
              <a:t>otos: Research at TETEC (</a:t>
            </a:r>
            <a:r>
              <a:rPr lang="en-US" b="0" noProof="0" err="1"/>
              <a:t>Tuttlingen</a:t>
            </a:r>
            <a:r>
              <a:rPr lang="en-US" b="0" noProof="0"/>
              <a:t>, Germany), production in</a:t>
            </a:r>
            <a:r>
              <a:rPr lang="en-US" b="0" baseline="0" noProof="0"/>
              <a:t> facility „</a:t>
            </a:r>
            <a:r>
              <a:rPr lang="en-US" b="0" noProof="0"/>
              <a:t>Medical“ (</a:t>
            </a:r>
            <a:r>
              <a:rPr lang="en-US" b="0" noProof="0" err="1"/>
              <a:t>Melsungen</a:t>
            </a:r>
            <a:r>
              <a:rPr lang="en-US" b="0" noProof="0"/>
              <a:t>), soccer activity with children from socially</a:t>
            </a:r>
            <a:r>
              <a:rPr lang="en-US" b="0" baseline="0" noProof="0"/>
              <a:t> deprived families (Budapest, Hungary)]</a:t>
            </a:r>
            <a:endParaRPr lang="en-US" b="0" noProof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200" b="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Our values of innovation, efficiency, and sustainability guide us in the realization of our philosophy.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200" b="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They are not only applied to internal processes at B. Braun, but are recognized in developing common solutions with customers and partners.</a:t>
            </a:r>
            <a:endParaRPr lang="en-US" noProof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5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05323A93-EAAD-4C57-A12F-D5A2F6F880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381000"/>
            <a:ext cx="5029200" cy="2828925"/>
          </a:xfrm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72F776F7-AB5F-4C58-8A4E-CBD109A75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C9B075CF-E54D-476B-A9EB-B5CEDF2A8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89CAA6-1863-470F-ACB4-3A9A772D215D}" type="slidenum">
              <a:rPr lang="de-DE" altLang="de-DE" sz="1200"/>
              <a:pPr/>
              <a:t>11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141323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651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75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123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Weitere Gründe für </a:t>
            </a:r>
            <a:r>
              <a:rPr lang="de-DE" dirty="0" err="1"/>
              <a:t>Polyethylenabrieb</a:t>
            </a:r>
            <a:r>
              <a:rPr lang="de-DE" dirty="0"/>
              <a:t>: Bestrahlung, freie Radikale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251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527" y="1210310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3412" y="692807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805527" y="3789041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440A588-04FD-D0BA-9072-FBC7A0062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800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1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48" y="8967"/>
            <a:ext cx="6095999" cy="6858000"/>
          </a:xfr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1120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None/>
              <a:defRPr kumimoji="0" sz="2500" b="0" i="0" u="none" kern="12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Insert a text that is related </a:t>
            </a:r>
          </a:p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Fünfte Ebene</a:t>
            </a:r>
          </a:p>
          <a:p>
            <a:pPr lvl="3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6BF2D-E9C1-5EC0-BA14-AA1C74B3BD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2414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075613" y="0"/>
            <a:ext cx="4116387" cy="6858000"/>
          </a:xfrm>
          <a:solidFill>
            <a:schemeClr val="bg1"/>
          </a:solidFill>
        </p:spPr>
        <p:txBody>
          <a:bodyPr lIns="828000" tIns="756000" rIns="252000" bIns="450000" anchor="t" anchorCtr="0"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  <a:endParaRPr lang="de-DE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BEFB83-B54B-A1CA-C646-09569CA594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075613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36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0"/>
            <a:ext cx="4116388" cy="6858000"/>
          </a:xfrm>
          <a:noFill/>
        </p:spPr>
        <p:txBody>
          <a:bodyPr vert="horz" lIns="828000" tIns="756000" rIns="252000" bIns="450000" rtlCol="0" anchor="t" anchorCtr="0">
            <a:noAutofit/>
          </a:bodyPr>
          <a:lstStyle>
            <a:lvl1pPr>
              <a:defRPr kumimoji="0" lang="de-DE" b="0" i="0" u="none" cap="none" spc="0" baseline="0" dirty="0">
                <a:latin typeface="Arial" panose="020B0604020202020204" pitchFamily="34" charset="0"/>
              </a:defRPr>
            </a:lvl1pPr>
            <a:lvl2pPr>
              <a:defRPr kumimoji="0" lang="de-DE" b="0" i="0" u="none" cap="none" spc="0" baseline="0" dirty="0">
                <a:latin typeface="Arial" panose="020B0604020202020204" pitchFamily="34" charset="0"/>
              </a:defRPr>
            </a:lvl2pPr>
            <a:lvl3pPr>
              <a:defRPr kumimoji="0" lang="de-DE" b="0" i="0" u="none" cap="none" spc="0" baseline="0" dirty="0">
                <a:latin typeface="Arial" panose="020B0604020202020204" pitchFamily="34" charset="0"/>
              </a:defRPr>
            </a:lvl3pPr>
            <a:lvl4pPr>
              <a:defRPr kumimoji="0" lang="de-DE" b="0" i="0" u="none" cap="none" spc="0" baseline="0" dirty="0">
                <a:latin typeface="Arial" panose="020B0604020202020204" pitchFamily="34" charset="0"/>
              </a:defRPr>
            </a:lvl4pPr>
            <a:lvl5pPr>
              <a:defRPr kumimoji="0" lang="de-DE" b="0" i="0" u="none" cap="none" spc="0" baseline="0" dirty="0">
                <a:latin typeface="Arial" panose="020B0604020202020204" pitchFamily="34" charset="0"/>
              </a:defRPr>
            </a:lvl5pPr>
            <a:lvl6pPr>
              <a:defRPr lang="de-DE" dirty="0"/>
            </a:lvl6pPr>
            <a:lvl7pPr>
              <a:defRPr lang="de-DE" dirty="0"/>
            </a:lvl7pPr>
            <a:lvl8pPr>
              <a:defRPr lang="de-DE" dirty="0"/>
            </a:lvl8pPr>
            <a:lvl9pPr>
              <a:defRPr lang="de-DE" dirty="0"/>
            </a:lvl9pPr>
          </a:lstStyle>
          <a:p>
            <a:pPr lvl="0" fontAlgn="auto">
              <a:lnSpc>
                <a:spcPct val="114000"/>
              </a:lnSpc>
              <a:buClrTx/>
              <a:buSzPts val="1200"/>
            </a:pPr>
            <a:r>
              <a:rPr lang="de-DE"/>
              <a:t>Textmasterformat bearbeiten</a:t>
            </a:r>
          </a:p>
          <a:p>
            <a:pPr lvl="1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/>
              <a:t>Zweite Ebene</a:t>
            </a:r>
          </a:p>
          <a:p>
            <a:pPr lvl="2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/>
              <a:t>Dritte Ebene</a:t>
            </a:r>
          </a:p>
          <a:p>
            <a:pPr lvl="3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/>
              <a:t>Vierte Ebene</a:t>
            </a:r>
          </a:p>
          <a:p>
            <a:pPr lvl="4" fontAlgn="auto">
              <a:lnSpc>
                <a:spcPct val="114000"/>
              </a:lnSpc>
              <a:spcBef>
                <a:spcPts val="0"/>
              </a:spcBef>
            </a:pPr>
            <a:r>
              <a:rPr lang="de-DE"/>
              <a:t>Fünfte Ebene</a:t>
            </a:r>
          </a:p>
          <a:p>
            <a:pPr lvl="5">
              <a:lnSpc>
                <a:spcPct val="114000"/>
              </a:lnSpc>
              <a:spcBef>
                <a:spcPts val="0"/>
              </a:spcBef>
              <a:buFontTx/>
            </a:pPr>
            <a:r>
              <a:rPr lang="de-DE"/>
              <a:t>Sechste Ebene</a:t>
            </a:r>
          </a:p>
          <a:p>
            <a:pPr lvl="6">
              <a:lnSpc>
                <a:spcPct val="114000"/>
              </a:lnSpc>
              <a:spcBef>
                <a:spcPts val="0"/>
              </a:spcBef>
            </a:pPr>
            <a:r>
              <a:rPr lang="de-DE"/>
              <a:t>Siebte Ebene</a:t>
            </a:r>
          </a:p>
          <a:p>
            <a:pPr lvl="7">
              <a:lnSpc>
                <a:spcPct val="114000"/>
              </a:lnSpc>
              <a:spcBef>
                <a:spcPts val="0"/>
              </a:spcBef>
            </a:pPr>
            <a:r>
              <a:rPr lang="de-DE"/>
              <a:t>Achte Ebene</a:t>
            </a:r>
          </a:p>
          <a:p>
            <a:pPr lvl="8">
              <a:lnSpc>
                <a:spcPct val="114000"/>
              </a:lnSpc>
              <a:spcBef>
                <a:spcPts val="0"/>
              </a:spcBef>
            </a:pPr>
            <a:r>
              <a:rPr lang="de-DE"/>
              <a:t>Neunte Ebene</a:t>
            </a:r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6BF2D-E9C1-5EC0-BA14-AA1C74B3BD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16387" y="1"/>
            <a:ext cx="8075613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939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Stage">
    <p:bg>
      <p:bgPr>
        <a:solidFill>
          <a:srgbClr val="FA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075613" y="0"/>
            <a:ext cx="4116387" cy="6858000"/>
          </a:xfrm>
          <a:solidFill>
            <a:schemeClr val="bg1"/>
          </a:solidFill>
        </p:spPr>
        <p:txBody>
          <a:bodyPr lIns="828000" tIns="756000" rIns="252000" bIns="450000" anchor="t" anchorCtr="0"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  <a:endParaRPr lang="de-D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933ECF-2676-88FC-A5BF-E441A16B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074" y="692992"/>
            <a:ext cx="6802094" cy="863800"/>
          </a:xfrm>
        </p:spPr>
        <p:txBody>
          <a:bodyPr/>
          <a:lstStyle/>
          <a:p>
            <a:r>
              <a:rPr lang="de-DE"/>
              <a:t>Click to edit Master title style</a:t>
            </a:r>
            <a:endParaRPr lang="de-D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005427-EEE2-08D7-A312-1AE9E2912FC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0100" y="2097088"/>
            <a:ext cx="6802094" cy="4075112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77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04E6D14-27DC-D3E0-0821-EC3996D861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5899" y="0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01428" y="1210805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9313" y="693302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6001428" y="3789536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FB9CCD-3A91-D110-48F7-86B2AAAA9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919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6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A8B2A73-69F0-DFEA-BE03-E1D9044C03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9832" y="2537346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01428" y="3763308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9313" y="3245805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6001428" y="6342039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6FB0B76-9E6D-A5D1-466F-8B1296003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836" y="6189257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2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76C927A-8F80-126C-EBF0-5DD42FC8F6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537346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341" y="3747512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3226" y="3230009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805341" y="6326243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A93A88D-3DFD-0170-E581-086E06AC6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0751" y="618650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1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gray">
          <a:xfrm>
            <a:off x="800100" y="819042"/>
            <a:ext cx="10624493" cy="5202246"/>
          </a:xfrm>
          <a:prstGeom prst="rect">
            <a:avLst/>
          </a:prstGeom>
          <a:solidFill>
            <a:srgbClr val="FA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099" y="2024844"/>
            <a:ext cx="10591800" cy="2362705"/>
          </a:xfrm>
        </p:spPr>
        <p:txBody>
          <a:bodyPr wrap="square" lIns="0" tIns="18000" rIns="0" bIns="0" anchor="ctr" anchorCtr="0">
            <a:noAutofit/>
          </a:bodyPr>
          <a:lstStyle>
            <a:lvl1pPr algn="ctr">
              <a:defRPr lang="en-US" sz="5000" kern="1200" cap="none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81791" y="1304268"/>
            <a:ext cx="5830533" cy="540555"/>
          </a:xfrm>
          <a:noFill/>
        </p:spPr>
        <p:txBody>
          <a:bodyPr wrap="square" lIns="0" tIns="0" rIns="0" bIns="0" anchor="b" anchorCtr="0">
            <a:noAutofit/>
          </a:bodyPr>
          <a:lstStyle>
            <a:lvl1pPr marL="0" indent="0" algn="ctr" defTabSz="1088776" rtl="0" eaLnBrk="1" latinLnBrk="0" hangingPunct="1">
              <a:buNone/>
              <a:defRPr lang="de-DE" sz="1600" kern="1200" cap="none" baseline="0" dirty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3181791" y="6381328"/>
            <a:ext cx="5826316" cy="265939"/>
          </a:xfrm>
        </p:spPr>
        <p:txBody>
          <a:bodyPr lIns="0" tIns="0" rIns="0" bIns="0"/>
          <a:lstStyle>
            <a:lvl1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rgbClr val="9C9A94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  <a:endParaRPr lang="de-DE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97DB2A3-09C2-65BD-2A0A-A41CE90EE1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4949" y="5026536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86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527" y="670142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14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3412" y="2168860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9048A56-3D53-80E2-F296-F1BDFEC47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800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49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17656" y="0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3183" y="670142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14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21068" y="2168860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0CCA43C-DC65-2F14-30F8-D6B449B3E1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919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7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6074" y="2240786"/>
            <a:ext cx="10798539" cy="3924222"/>
          </a:xfrm>
        </p:spPr>
        <p:txBody>
          <a:bodyPr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2869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712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12124" y="3933056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7651" y="4603198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14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15536" y="6101916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9978DBE-FB4D-DF8F-5572-EF1B3724C8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836" y="6189257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36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712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64" y="3933056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8491" y="4603198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14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6376" y="6101916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DE1DD9-928F-35B1-0F04-0F4CE2E488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0751" y="6186501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06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gray">
          <a:xfrm>
            <a:off x="800100" y="819042"/>
            <a:ext cx="10624493" cy="5202246"/>
          </a:xfrm>
          <a:prstGeom prst="rect">
            <a:avLst/>
          </a:prstGeom>
          <a:solidFill>
            <a:srgbClr val="FA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099" y="2024844"/>
            <a:ext cx="10591800" cy="2362705"/>
          </a:xfrm>
        </p:spPr>
        <p:txBody>
          <a:bodyPr wrap="square" lIns="0" tIns="18000" rIns="0" bIns="0" anchor="ctr" anchorCtr="0">
            <a:noAutofit/>
          </a:bodyPr>
          <a:lstStyle>
            <a:lvl1pPr algn="ctr">
              <a:defRPr lang="en-US" sz="5000" kern="1200" cap="none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181791" y="6381328"/>
            <a:ext cx="5826316" cy="265939"/>
          </a:xfrm>
        </p:spPr>
        <p:txBody>
          <a:bodyPr lIns="0" tIns="0" rIns="0" bIns="0"/>
          <a:lstStyle>
            <a:lvl1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rgbClr val="9C9A94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  <a:endParaRPr lang="de-DE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9D28B72-696E-4E4E-4F7A-228CCDB290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2346" y="4672083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54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57000" y="2060098"/>
            <a:ext cx="10798140" cy="4247039"/>
          </a:xfrm>
        </p:spPr>
        <p:txBody>
          <a:bodyPr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10093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box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6074" y="2240785"/>
            <a:ext cx="10801726" cy="3924222"/>
          </a:xfrm>
        </p:spPr>
        <p:txBody>
          <a:bodyPr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/>
          <a:p>
            <a:r>
              <a:rPr lang="de-DE">
                <a:latin typeface="Arial" pitchFamily="34" charset="0"/>
              </a:rPr>
              <a:t>B. Braun Deutschland GmbH &amp; Co. KG 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809262" y="5661248"/>
            <a:ext cx="10798538" cy="647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7163" tIns="55725" rIns="107163" bIns="55725" anchor="t" anchorCtr="0"/>
          <a:lstStyle>
            <a:lvl1pPr algn="l"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>
              <a:spcBef>
                <a:spcPts val="0"/>
              </a:spcBef>
              <a:defRPr lang="de-DE" sz="16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8308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4">
            <a:extLst>
              <a:ext uri="{FF2B5EF4-FFF2-40B4-BE49-F238E27FC236}">
                <a16:creationId xmlns:a16="http://schemas.microsoft.com/office/drawing/2014/main" id="{17F1C13B-D206-BEDB-2928-552A4E6AED05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2843" y="2421028"/>
            <a:ext cx="9646313" cy="2015943"/>
          </a:xfrm>
        </p:spPr>
        <p:txBody>
          <a:bodyPr lIns="0" tIns="0" rIns="0" bIns="0" anchor="ctr" anchorCtr="0">
            <a:noAutofit/>
          </a:bodyPr>
          <a:lstStyle>
            <a:lvl1pPr algn="ctr">
              <a:defRPr lang="en-US" sz="2800" kern="1200" cap="none" baseline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772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86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06074" y="2240786"/>
            <a:ext cx="5219221" cy="3924222"/>
          </a:xfrm>
        </p:spPr>
        <p:txBody>
          <a:bodyPr vert="horz" lIns="0" tIns="0" rIns="0" bIns="0" rtlCol="0">
            <a:noAutofit/>
          </a:bodyPr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lang="de-DE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03218" y="2240786"/>
            <a:ext cx="5218641" cy="3924222"/>
          </a:xfrm>
        </p:spPr>
        <p:txBody>
          <a:bodyPr vert="horz" lIns="0" tIns="0" rIns="0" bIns="0" rtlCol="0">
            <a:noAutofit/>
          </a:bodyPr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lang="de-DE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  <a:endParaRPr lang="de-DE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379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ues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21029"/>
            <a:ext cx="12191999" cy="201594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de-DE" sz="40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22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49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B9A7ED-578E-39D8-5116-824E7E48FA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3BC4E-F825-AB8B-1090-85882D096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2" y="2151620"/>
            <a:ext cx="12187448" cy="2554760"/>
          </a:xfrm>
        </p:spPr>
        <p:txBody>
          <a:bodyPr anchor="ctr"/>
          <a:lstStyle>
            <a:lvl1pPr algn="ctr">
              <a:defRPr sz="7000">
                <a:solidFill>
                  <a:schemeClr val="bg2"/>
                </a:solidFill>
              </a:defRPr>
            </a:lvl1pPr>
          </a:lstStyle>
          <a:p>
            <a:r>
              <a:rPr lang="de-DE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251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6724750" y="2247900"/>
            <a:ext cx="4896546" cy="110909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08068" y="3645024"/>
            <a:ext cx="4896545" cy="2519984"/>
          </a:xfrm>
        </p:spPr>
        <p:txBody>
          <a:bodyPr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  <a:endParaRPr lang="de-DE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49BEA-F6F0-BEA5-22B3-E307542B80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8924" y="3141663"/>
            <a:ext cx="2448843" cy="5033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Space for your icon or image (delete this message)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531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6074" y="692992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074" y="2240785"/>
            <a:ext cx="10801726" cy="39242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  <a:endParaRPr lang="de-DE" noProof="0" dirty="0"/>
          </a:p>
        </p:txBody>
      </p:sp>
      <p:sp>
        <p:nvSpPr>
          <p:cNvPr id="8" name="shpFooter">
            <a:extLst>
              <a:ext uri="{FF2B5EF4-FFF2-40B4-BE49-F238E27FC236}">
                <a16:creationId xmlns:a16="http://schemas.microsoft.com/office/drawing/2014/main" id="{94EE9C7D-69F0-0B53-6C96-895EC6C1CB6D}"/>
              </a:ext>
            </a:extLst>
          </p:cNvPr>
          <p:cNvSpPr txBox="1"/>
          <p:nvPr userDrawn="1"/>
        </p:nvSpPr>
        <p:spPr bwMode="gray">
          <a:xfrm>
            <a:off x="1059712" y="6390921"/>
            <a:ext cx="3740144" cy="13442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de-DE" sz="800" b="0" i="0" u="none" kern="1200" spc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Braun Deutschland GmbH &amp; Co. KG </a:t>
            </a:r>
            <a:endParaRPr lang="de-DE" sz="800" b="0" i="0" u="none" kern="1200" spc="0" dirty="0">
              <a:solidFill>
                <a:srgbClr val="9C9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pFooterSlideNumber">
            <a:extLst>
              <a:ext uri="{FF2B5EF4-FFF2-40B4-BE49-F238E27FC236}">
                <a16:creationId xmlns:a16="http://schemas.microsoft.com/office/drawing/2014/main" id="{C25E9B4D-907D-BA1F-E793-5A712D82F210}"/>
              </a:ext>
            </a:extLst>
          </p:cNvPr>
          <p:cNvSpPr txBox="1"/>
          <p:nvPr userDrawn="1"/>
        </p:nvSpPr>
        <p:spPr bwMode="gray">
          <a:xfrm>
            <a:off x="806075" y="6394010"/>
            <a:ext cx="249366" cy="1313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C17930DC-F455-427D-93BB-E63BDE7A6849}" type="slidenum">
              <a:rPr lang="de-DE" sz="800" b="0" i="0" u="none" kern="1200" spc="0" smtClean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‹Nr.›</a:t>
            </a:fld>
            <a:endParaRPr lang="de-DE" sz="800" b="0" i="0" u="none" kern="1200" spc="0" dirty="0">
              <a:solidFill>
                <a:srgbClr val="9C9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*GRIDLINE01*" hidden="1">
            <a:extLst>
              <a:ext uri="{FF2B5EF4-FFF2-40B4-BE49-F238E27FC236}">
                <a16:creationId xmlns:a16="http://schemas.microsoft.com/office/drawing/2014/main" id="{BA7A5DCE-03A0-6088-B417-1AB954B49ADA}"/>
              </a:ext>
            </a:extLst>
          </p:cNvPr>
          <p:cNvGrpSpPr/>
          <p:nvPr userDrawn="1"/>
        </p:nvGrpSpPr>
        <p:grpSpPr>
          <a:xfrm>
            <a:off x="719137" y="512676"/>
            <a:ext cx="8101333" cy="5580620"/>
            <a:chOff x="719137" y="512676"/>
            <a:chExt cx="8101333" cy="5580620"/>
          </a:xfrm>
        </p:grpSpPr>
        <p:cxnSp>
          <p:nvCxnSpPr>
            <p:cNvPr id="50" name="*GRIDLINE01*Straight Connector 49" hidden="1">
              <a:extLst>
                <a:ext uri="{FF2B5EF4-FFF2-40B4-BE49-F238E27FC236}">
                  <a16:creationId xmlns:a16="http://schemas.microsoft.com/office/drawing/2014/main" id="{674A2A8E-37EE-3847-BEAF-3E4C9D2D665F}"/>
                </a:ext>
              </a:extLst>
            </p:cNvPr>
            <p:cNvCxnSpPr/>
            <p:nvPr userDrawn="1"/>
          </p:nvCxnSpPr>
          <p:spPr bwMode="hidden">
            <a:xfrm>
              <a:off x="719137" y="1881188"/>
              <a:ext cx="0" cy="4212107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*GRIDLINE01*Straight Connector 50" hidden="1">
              <a:extLst>
                <a:ext uri="{FF2B5EF4-FFF2-40B4-BE49-F238E27FC236}">
                  <a16:creationId xmlns:a16="http://schemas.microsoft.com/office/drawing/2014/main" id="{23C99C69-251C-282C-33EB-63CB78E1813C}"/>
                </a:ext>
              </a:extLst>
            </p:cNvPr>
            <p:cNvCxnSpPr/>
            <p:nvPr userDrawn="1"/>
          </p:nvCxnSpPr>
          <p:spPr bwMode="hidden">
            <a:xfrm>
              <a:off x="719137" y="1881188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*GRIDLINE01*Straight Connector 51" hidden="1">
              <a:extLst>
                <a:ext uri="{FF2B5EF4-FFF2-40B4-BE49-F238E27FC236}">
                  <a16:creationId xmlns:a16="http://schemas.microsoft.com/office/drawing/2014/main" id="{F72434FD-F986-0651-6388-1B7CFDD7FA11}"/>
                </a:ext>
              </a:extLst>
            </p:cNvPr>
            <p:cNvCxnSpPr/>
            <p:nvPr userDrawn="1"/>
          </p:nvCxnSpPr>
          <p:spPr bwMode="hidden">
            <a:xfrm>
              <a:off x="8820150" y="1881188"/>
              <a:ext cx="320" cy="4212107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*GRIDLINE01*Straight Connector 52" hidden="1">
              <a:extLst>
                <a:ext uri="{FF2B5EF4-FFF2-40B4-BE49-F238E27FC236}">
                  <a16:creationId xmlns:a16="http://schemas.microsoft.com/office/drawing/2014/main" id="{D04C6407-3666-3979-C7F8-5D34947397A5}"/>
                </a:ext>
              </a:extLst>
            </p:cNvPr>
            <p:cNvCxnSpPr/>
            <p:nvPr userDrawn="1"/>
          </p:nvCxnSpPr>
          <p:spPr bwMode="hidden">
            <a:xfrm>
              <a:off x="8676455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*GRIDLINE01*Straight Connector 53" hidden="1">
              <a:extLst>
                <a:ext uri="{FF2B5EF4-FFF2-40B4-BE49-F238E27FC236}">
                  <a16:creationId xmlns:a16="http://schemas.microsoft.com/office/drawing/2014/main" id="{B0002C96-D6EA-2FCE-580F-93E7851EB07B}"/>
                </a:ext>
              </a:extLst>
            </p:cNvPr>
            <p:cNvCxnSpPr/>
            <p:nvPr userDrawn="1"/>
          </p:nvCxnSpPr>
          <p:spPr bwMode="hidden">
            <a:xfrm>
              <a:off x="1908175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*GRIDLINE01*Straight Connector 54" hidden="1">
              <a:extLst>
                <a:ext uri="{FF2B5EF4-FFF2-40B4-BE49-F238E27FC236}">
                  <a16:creationId xmlns:a16="http://schemas.microsoft.com/office/drawing/2014/main" id="{1FC218A4-3E8E-8F11-6AA7-DF83A5131712}"/>
                </a:ext>
              </a:extLst>
            </p:cNvPr>
            <p:cNvCxnSpPr/>
            <p:nvPr userDrawn="1"/>
          </p:nvCxnSpPr>
          <p:spPr bwMode="hidden">
            <a:xfrm>
              <a:off x="719137" y="6093296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*GRIDLINE01*Straight Connector 55" hidden="1">
              <a:extLst>
                <a:ext uri="{FF2B5EF4-FFF2-40B4-BE49-F238E27FC236}">
                  <a16:creationId xmlns:a16="http://schemas.microsoft.com/office/drawing/2014/main" id="{F805D86C-D9AD-0AD7-F02A-3AA93022CDEF}"/>
                </a:ext>
              </a:extLst>
            </p:cNvPr>
            <p:cNvCxnSpPr/>
            <p:nvPr userDrawn="1"/>
          </p:nvCxnSpPr>
          <p:spPr bwMode="hidden">
            <a:xfrm>
              <a:off x="719137" y="5554663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*GRIDLINE01*Straight Connector 56" hidden="1">
              <a:extLst>
                <a:ext uri="{FF2B5EF4-FFF2-40B4-BE49-F238E27FC236}">
                  <a16:creationId xmlns:a16="http://schemas.microsoft.com/office/drawing/2014/main" id="{FEC516BA-EF60-A4AE-27DC-491262F210D1}"/>
                </a:ext>
              </a:extLst>
            </p:cNvPr>
            <p:cNvCxnSpPr/>
            <p:nvPr userDrawn="1"/>
          </p:nvCxnSpPr>
          <p:spPr bwMode="hidden">
            <a:xfrm>
              <a:off x="4644008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*GRIDLINE01*Straight Connector 57" hidden="1">
              <a:extLst>
                <a:ext uri="{FF2B5EF4-FFF2-40B4-BE49-F238E27FC236}">
                  <a16:creationId xmlns:a16="http://schemas.microsoft.com/office/drawing/2014/main" id="{CEE62730-54DD-CA8F-E16C-4CA674104838}"/>
                </a:ext>
              </a:extLst>
            </p:cNvPr>
            <p:cNvCxnSpPr/>
            <p:nvPr userDrawn="1"/>
          </p:nvCxnSpPr>
          <p:spPr bwMode="hidden">
            <a:xfrm>
              <a:off x="4896035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*GRIDLINE01*Straight Connector 58" hidden="1">
              <a:extLst>
                <a:ext uri="{FF2B5EF4-FFF2-40B4-BE49-F238E27FC236}">
                  <a16:creationId xmlns:a16="http://schemas.microsoft.com/office/drawing/2014/main" id="{B7DDFD8A-0D12-8C5C-2349-CA2540352CA2}"/>
                </a:ext>
              </a:extLst>
            </p:cNvPr>
            <p:cNvCxnSpPr/>
            <p:nvPr userDrawn="1"/>
          </p:nvCxnSpPr>
          <p:spPr bwMode="hidden">
            <a:xfrm>
              <a:off x="719459" y="5373688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*GRIDLINE01*Straight Connector 59" hidden="1">
              <a:extLst>
                <a:ext uri="{FF2B5EF4-FFF2-40B4-BE49-F238E27FC236}">
                  <a16:creationId xmlns:a16="http://schemas.microsoft.com/office/drawing/2014/main" id="{0DBBAD72-69A1-3D45-D7F0-BD60D26E8BF2}"/>
                </a:ext>
              </a:extLst>
            </p:cNvPr>
            <p:cNvCxnSpPr/>
            <p:nvPr userDrawn="1"/>
          </p:nvCxnSpPr>
          <p:spPr bwMode="hidden">
            <a:xfrm>
              <a:off x="1043608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*GRIDLINE01*Straight Connector 60" hidden="1">
              <a:extLst>
                <a:ext uri="{FF2B5EF4-FFF2-40B4-BE49-F238E27FC236}">
                  <a16:creationId xmlns:a16="http://schemas.microsoft.com/office/drawing/2014/main" id="{A4B76B0F-FB49-A381-02B7-DD880D2E9C59}"/>
                </a:ext>
              </a:extLst>
            </p:cNvPr>
            <p:cNvCxnSpPr/>
            <p:nvPr userDrawn="1"/>
          </p:nvCxnSpPr>
          <p:spPr bwMode="hidden">
            <a:xfrm>
              <a:off x="719459" y="2924943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*GRIDLINE01*Straight Connector 61" hidden="1">
              <a:extLst>
                <a:ext uri="{FF2B5EF4-FFF2-40B4-BE49-F238E27FC236}">
                  <a16:creationId xmlns:a16="http://schemas.microsoft.com/office/drawing/2014/main" id="{25D05BBA-20F0-4413-22E5-8A19A5399E7B}"/>
                </a:ext>
              </a:extLst>
            </p:cNvPr>
            <p:cNvCxnSpPr/>
            <p:nvPr userDrawn="1"/>
          </p:nvCxnSpPr>
          <p:spPr bwMode="hidden">
            <a:xfrm>
              <a:off x="719137" y="512676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*GRIDLINE01*Straight Connector 62" hidden="1">
              <a:extLst>
                <a:ext uri="{FF2B5EF4-FFF2-40B4-BE49-F238E27FC236}">
                  <a16:creationId xmlns:a16="http://schemas.microsoft.com/office/drawing/2014/main" id="{AA3C4912-D4FA-291F-0D27-458DD6B0D23F}"/>
                </a:ext>
              </a:extLst>
            </p:cNvPr>
            <p:cNvCxnSpPr/>
            <p:nvPr userDrawn="1"/>
          </p:nvCxnSpPr>
          <p:spPr bwMode="hidden">
            <a:xfrm>
              <a:off x="719137" y="1268760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*GRIDLINE01*Straight Connector 63" hidden="1">
              <a:extLst>
                <a:ext uri="{FF2B5EF4-FFF2-40B4-BE49-F238E27FC236}">
                  <a16:creationId xmlns:a16="http://schemas.microsoft.com/office/drawing/2014/main" id="{24011B5D-90ED-C305-0853-5078CECEDF3D}"/>
                </a:ext>
              </a:extLst>
            </p:cNvPr>
            <p:cNvCxnSpPr/>
            <p:nvPr userDrawn="1"/>
          </p:nvCxnSpPr>
          <p:spPr bwMode="hidden">
            <a:xfrm>
              <a:off x="719137" y="512676"/>
              <a:ext cx="0" cy="756084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*GRIDLINE01*Straight Connector 64" hidden="1">
              <a:extLst>
                <a:ext uri="{FF2B5EF4-FFF2-40B4-BE49-F238E27FC236}">
                  <a16:creationId xmlns:a16="http://schemas.microsoft.com/office/drawing/2014/main" id="{929C110A-1399-2135-04D0-9092F2B8262C}"/>
                </a:ext>
              </a:extLst>
            </p:cNvPr>
            <p:cNvCxnSpPr/>
            <p:nvPr userDrawn="1"/>
          </p:nvCxnSpPr>
          <p:spPr bwMode="hidden">
            <a:xfrm>
              <a:off x="8820148" y="512676"/>
              <a:ext cx="0" cy="756084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*GRIDLINE01*Straight Connector 65" hidden="1">
              <a:extLst>
                <a:ext uri="{FF2B5EF4-FFF2-40B4-BE49-F238E27FC236}">
                  <a16:creationId xmlns:a16="http://schemas.microsoft.com/office/drawing/2014/main" id="{E48CC326-A648-A36E-C8A2-2BB1C57E1F0C}"/>
                </a:ext>
              </a:extLst>
            </p:cNvPr>
            <p:cNvCxnSpPr/>
            <p:nvPr userDrawn="1"/>
          </p:nvCxnSpPr>
          <p:spPr bwMode="hidden">
            <a:xfrm>
              <a:off x="7128284" y="512676"/>
              <a:ext cx="0" cy="756084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620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8" r:id="rId2"/>
    <p:sldLayoutId id="2147483678" r:id="rId3"/>
    <p:sldLayoutId id="2147483681" r:id="rId4"/>
    <p:sldLayoutId id="2147483683" r:id="rId5"/>
    <p:sldLayoutId id="2147483685" r:id="rId6"/>
    <p:sldLayoutId id="2147483686" r:id="rId7"/>
    <p:sldLayoutId id="2147483687" r:id="rId8"/>
    <p:sldLayoutId id="2147483709" r:id="rId9"/>
    <p:sldLayoutId id="2147483708" r:id="rId10"/>
    <p:sldLayoutId id="2147483688" r:id="rId11"/>
    <p:sldLayoutId id="2147483690" r:id="rId12"/>
    <p:sldLayoutId id="2147483710" r:id="rId13"/>
    <p:sldLayoutId id="2147483706" r:id="rId14"/>
    <p:sldLayoutId id="2147483703" r:id="rId15"/>
    <p:sldLayoutId id="2147483704" r:id="rId16"/>
    <p:sldLayoutId id="2147483707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7" r:id="rId23"/>
    <p:sldLayoutId id="2147483718" r:id="rId24"/>
  </p:sldLayoutIdLst>
  <p:hf sldNum="0" hdr="0" dt="0"/>
  <p:txStyles>
    <p:titleStyle>
      <a:lvl1pPr marL="0" algn="l" defTabSz="1088776" rtl="0" eaLnBrk="1" latinLnBrk="0" hangingPunct="1">
        <a:lnSpc>
          <a:spcPct val="114000"/>
        </a:lnSpc>
        <a:spcBef>
          <a:spcPct val="0"/>
        </a:spcBef>
        <a:buNone/>
        <a:defRPr lang="de-DE" sz="2800" b="0" i="0" u="none" kern="1200" dirty="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1pPr>
      <a:lvl2pPr marL="177800" indent="-177800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800" b="0" i="0" u="none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2pPr>
      <a:lvl3pPr marL="363538" indent="-4763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541338" indent="-180975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720000" indent="0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Tx/>
        <a:buNone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711200" indent="0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SzPts val="1200"/>
        <a:buFont typeface="Arial" panose="020B0604020202020204" pitchFamily="34" charset="0"/>
        <a:buNone/>
        <a:defRPr kumimoji="0" sz="18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6pPr>
      <a:lvl7pPr marL="711200" indent="7938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Tx/>
        <a:buSzPts val="1200"/>
        <a:buFont typeface="Arial" panose="020B0604020202020204" pitchFamily="34" charset="0"/>
        <a:buChar char="​"/>
        <a:defRPr kumimoji="0" sz="18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7pPr>
      <a:lvl8pPr marL="711200" indent="7938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Tx/>
        <a:buSzPts val="1200"/>
        <a:buFont typeface="Arial" panose="020B0604020202020204" pitchFamily="34" charset="0"/>
        <a:buChar char="​"/>
        <a:defRPr kumimoji="0" sz="18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8pPr>
      <a:lvl9pPr marL="711200" indent="7938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Tx/>
        <a:buSzPts val="1200"/>
        <a:buFont typeface="Arial" panose="020B0604020202020204" pitchFamily="34" charset="0"/>
        <a:buChar char="​"/>
        <a:defRPr kumimoji="0" sz="18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936" userDrawn="1">
          <p15:clr>
            <a:srgbClr val="A4A3A4"/>
          </p15:clr>
        </p15:guide>
        <p15:guide id="8" pos="504" userDrawn="1">
          <p15:clr>
            <a:srgbClr val="A4A3A4"/>
          </p15:clr>
        </p15:guide>
        <p15:guide id="9" pos="73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hyperlink" Target="mailto:xxxxx@bbraun.com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hyperlink" Target="http://www.bbraun.de/dsgvo" TargetMode="External"/><Relationship Id="rId10" Type="http://schemas.openxmlformats.org/officeDocument/2006/relationships/image" Target="../media/image31.png"/><Relationship Id="rId4" Type="http://schemas.openxmlformats.org/officeDocument/2006/relationships/hyperlink" Target="mailto:datenschutz-mv@bbraun.com" TargetMode="External"/><Relationship Id="rId9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ports.njrcentre.org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.xml"/><Relationship Id="rId5" Type="http://schemas.openxmlformats.org/officeDocument/2006/relationships/image" Target="../media/image18.jpeg"/><Relationship Id="rId10" Type="http://schemas.microsoft.com/office/2007/relationships/diagramDrawing" Target="../diagrams/drawing1.xml"/><Relationship Id="rId4" Type="http://schemas.openxmlformats.org/officeDocument/2006/relationships/image" Target="../media/image17.jpe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Grafik 1" descr="Gruppe_femur_i1_141.jpg">
            <a:extLst>
              <a:ext uri="{FF2B5EF4-FFF2-40B4-BE49-F238E27FC236}">
                <a16:creationId xmlns:a16="http://schemas.microsoft.com/office/drawing/2014/main" id="{A2283E56-D32E-4F84-9D97-8328D6315F0C}"/>
              </a:ext>
            </a:extLst>
          </p:cNvPr>
          <p:cNvPicPr>
            <a:picLocks noGrp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34" b="8186"/>
          <a:stretch>
            <a:fillRect/>
          </a:stretch>
        </p:blipFill>
        <p:spPr bwMode="auto">
          <a:xfrm>
            <a:off x="-3075272" y="1001741"/>
            <a:ext cx="4536281" cy="585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Grafik 1" descr="Gruppe_femur_i1_141.jpg">
            <a:extLst>
              <a:ext uri="{FF2B5EF4-FFF2-40B4-BE49-F238E27FC236}">
                <a16:creationId xmlns:a16="http://schemas.microsoft.com/office/drawing/2014/main" id="{7D3BE3C2-425D-4AF9-9DF5-EDCAFFA23E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6"/>
          <a:stretch>
            <a:fillRect/>
          </a:stretch>
        </p:blipFill>
        <p:spPr bwMode="auto">
          <a:xfrm>
            <a:off x="1453840" y="1001741"/>
            <a:ext cx="10726836" cy="585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66B85EB-C43B-1E3E-F13B-68022E46CA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2C83D07-0240-0B65-618C-EA50EB053C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" y="0"/>
            <a:ext cx="5195899" cy="292494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BC01A89-65E5-4440-B116-0DC75FF4E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11" y="454226"/>
            <a:ext cx="5866537" cy="2362706"/>
          </a:xfrm>
        </p:spPr>
        <p:txBody>
          <a:bodyPr/>
          <a:lstStyle/>
          <a:p>
            <a:pPr>
              <a:defRPr/>
            </a:pPr>
            <a:r>
              <a:rPr lang="de-DE" dirty="0"/>
              <a:t>Aesculap</a:t>
            </a:r>
            <a:r>
              <a:rPr lang="de-DE" baseline="30000" dirty="0"/>
              <a:t>®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VEGA System</a:t>
            </a:r>
            <a:r>
              <a:rPr lang="de-DE" baseline="30000" dirty="0"/>
              <a:t>®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083935FF-7A50-403C-BD42-F9BCB16EF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396" y="2096963"/>
            <a:ext cx="5866537" cy="323925"/>
          </a:xfrm>
        </p:spPr>
        <p:txBody>
          <a:bodyPr/>
          <a:lstStyle/>
          <a:p>
            <a:pPr>
              <a:defRPr/>
            </a:pPr>
            <a:r>
              <a:rPr lang="de-DE" dirty="0"/>
              <a:t>Natürlich in Bewegung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817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9C3E5CD-9233-445C-A18A-68B8DC944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921" y="2273473"/>
            <a:ext cx="2163639" cy="2163639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Navigierbar mit </a:t>
            </a:r>
            <a:r>
              <a:rPr lang="de-DE" dirty="0" err="1"/>
              <a:t>OrthoPilot</a:t>
            </a:r>
            <a:r>
              <a:rPr lang="de-DE" baseline="30000" dirty="0"/>
              <a:t>® Elite</a:t>
            </a:r>
            <a:br>
              <a:rPr lang="de-DE" dirty="0"/>
            </a:br>
            <a:r>
              <a:rPr lang="de-DE" dirty="0">
                <a:solidFill>
                  <a:srgbClr val="00B482"/>
                </a:solidFill>
              </a:rPr>
              <a:t>Neues OP-Erlebnis.</a:t>
            </a:r>
            <a:endParaRPr lang="en-US" dirty="0"/>
          </a:p>
        </p:txBody>
      </p:sp>
      <p:sp>
        <p:nvSpPr>
          <p:cNvPr id="6" name="Foliennummernplatzhalt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Fußzeilenplatzhalt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B. Braun Deutschland GmbH &amp; Co. KG </a:t>
            </a:r>
          </a:p>
        </p:txBody>
      </p:sp>
      <p:sp>
        <p:nvSpPr>
          <p:cNvPr id="10" name="Textfeld 3"/>
          <p:cNvSpPr txBox="1">
            <a:spLocks noChangeArrowheads="1"/>
          </p:cNvSpPr>
          <p:nvPr/>
        </p:nvSpPr>
        <p:spPr bwMode="auto">
          <a:xfrm>
            <a:off x="815413" y="1880802"/>
            <a:ext cx="3360372" cy="44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err="1">
                <a:solidFill>
                  <a:srgbClr val="00B482"/>
                </a:solidFill>
              </a:rPr>
              <a:t>Ihr</a:t>
            </a:r>
            <a:r>
              <a:rPr lang="en-US">
                <a:solidFill>
                  <a:srgbClr val="00B482"/>
                </a:solidFill>
              </a:rPr>
              <a:t> Partner </a:t>
            </a:r>
            <a:r>
              <a:rPr lang="en-US" err="1">
                <a:solidFill>
                  <a:srgbClr val="00B482"/>
                </a:solidFill>
              </a:rPr>
              <a:t>im</a:t>
            </a:r>
            <a:r>
              <a:rPr lang="en-US">
                <a:solidFill>
                  <a:srgbClr val="00B482"/>
                </a:solidFill>
              </a:rPr>
              <a:t> OP</a:t>
            </a:r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4757039" y="1880802"/>
            <a:ext cx="3418331" cy="44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dirty="0">
                <a:solidFill>
                  <a:srgbClr val="00B482"/>
                </a:solidFill>
              </a:rPr>
              <a:t>Mehr </a:t>
            </a:r>
            <a:r>
              <a:rPr lang="en-US" dirty="0" err="1">
                <a:solidFill>
                  <a:srgbClr val="00B482"/>
                </a:solidFill>
              </a:rPr>
              <a:t>Raum</a:t>
            </a:r>
            <a:r>
              <a:rPr lang="en-US" dirty="0">
                <a:solidFill>
                  <a:srgbClr val="00B482"/>
                </a:solidFill>
              </a:rPr>
              <a:t> für </a:t>
            </a:r>
            <a:r>
              <a:rPr lang="en-US" dirty="0" err="1">
                <a:solidFill>
                  <a:srgbClr val="00B482"/>
                </a:solidFill>
              </a:rPr>
              <a:t>Chirurgie</a:t>
            </a:r>
            <a:endParaRPr lang="en-US" dirty="0">
              <a:solidFill>
                <a:srgbClr val="00B482"/>
              </a:solidFill>
            </a:endParaRPr>
          </a:p>
        </p:txBody>
      </p:sp>
      <p:sp>
        <p:nvSpPr>
          <p:cNvPr id="12" name="Textfeld 5"/>
          <p:cNvSpPr txBox="1">
            <a:spLocks noChangeArrowheads="1"/>
          </p:cNvSpPr>
          <p:nvPr/>
        </p:nvSpPr>
        <p:spPr bwMode="auto">
          <a:xfrm>
            <a:off x="8694266" y="1880802"/>
            <a:ext cx="3023893" cy="45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dirty="0" err="1">
                <a:solidFill>
                  <a:srgbClr val="00B482"/>
                </a:solidFill>
              </a:rPr>
              <a:t>Exzellente</a:t>
            </a:r>
            <a:r>
              <a:rPr lang="en-US" dirty="0">
                <a:solidFill>
                  <a:srgbClr val="00B482"/>
                </a:solidFill>
              </a:rPr>
              <a:t> </a:t>
            </a:r>
            <a:r>
              <a:rPr lang="en-US" dirty="0" err="1">
                <a:solidFill>
                  <a:srgbClr val="00B482"/>
                </a:solidFill>
              </a:rPr>
              <a:t>Ergebnisse</a:t>
            </a:r>
            <a:endParaRPr lang="en-US" dirty="0">
              <a:solidFill>
                <a:srgbClr val="00B482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03412" y="4395986"/>
            <a:ext cx="3455079" cy="1359920"/>
          </a:xfrm>
          <a:prstGeom prst="rect">
            <a:avLst/>
          </a:prstGeom>
        </p:spPr>
        <p:txBody>
          <a:bodyPr wrap="square" lIns="121917" tIns="60958" rIns="47999" bIns="60958">
            <a:spAutoFit/>
          </a:bodyPr>
          <a:lstStyle/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Intuitive </a:t>
            </a:r>
            <a:r>
              <a:rPr lang="en-US" sz="1800" dirty="0" err="1"/>
              <a:t>Interaktion</a:t>
            </a:r>
            <a:endParaRPr lang="en-US" sz="1800" dirty="0"/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Smarte</a:t>
            </a:r>
            <a:r>
              <a:rPr lang="en-US" sz="1800" dirty="0"/>
              <a:t> </a:t>
            </a:r>
            <a:r>
              <a:rPr lang="en-US" sz="1800" dirty="0" err="1"/>
              <a:t>Instrumente</a:t>
            </a:r>
            <a:endParaRPr lang="en-US" sz="1800" dirty="0"/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Einfacher</a:t>
            </a:r>
            <a:r>
              <a:rPr lang="en-US" sz="1800" dirty="0"/>
              <a:t> Software Workflow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8704573" y="4395986"/>
            <a:ext cx="3224072" cy="135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0" bIns="60958">
            <a:spAutoFit/>
          </a:bodyPr>
          <a:lstStyle/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Präzise</a:t>
            </a:r>
            <a:r>
              <a:rPr lang="en-US" sz="1800" dirty="0"/>
              <a:t> </a:t>
            </a:r>
            <a:r>
              <a:rPr lang="en-US" sz="1800" dirty="0" err="1"/>
              <a:t>Ausrichtung</a:t>
            </a:r>
            <a:r>
              <a:rPr lang="en-US" sz="1200" baseline="30000" dirty="0"/>
              <a:t>(11)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Sehr </a:t>
            </a:r>
            <a:r>
              <a:rPr lang="en-US" sz="1800" dirty="0" err="1"/>
              <a:t>gute</a:t>
            </a:r>
            <a:r>
              <a:rPr lang="en-US" sz="1800" dirty="0"/>
              <a:t> </a:t>
            </a:r>
            <a:r>
              <a:rPr lang="en-US" sz="1800" dirty="0" err="1"/>
              <a:t>klinische</a:t>
            </a:r>
            <a:r>
              <a:rPr lang="en-US" sz="1800" dirty="0"/>
              <a:t> </a:t>
            </a:r>
            <a:r>
              <a:rPr lang="en-US" sz="1800" dirty="0" err="1"/>
              <a:t>Funktion</a:t>
            </a:r>
            <a:r>
              <a:rPr lang="en-US" sz="1200" baseline="30000" dirty="0"/>
              <a:t>(12)</a:t>
            </a:r>
            <a:endParaRPr lang="en-US" sz="1600" baseline="30000" dirty="0"/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Geringes</a:t>
            </a:r>
            <a:r>
              <a:rPr lang="en-US" sz="1800" dirty="0"/>
              <a:t> </a:t>
            </a:r>
            <a:r>
              <a:rPr lang="en-US" sz="1800" dirty="0" err="1"/>
              <a:t>Revisionsrisiko</a:t>
            </a:r>
            <a:r>
              <a:rPr lang="en-US" sz="1200" baseline="30000" dirty="0"/>
              <a:t>(11)</a:t>
            </a:r>
            <a:endParaRPr lang="en-US" sz="1800" baseline="30000" dirty="0"/>
          </a:p>
        </p:txBody>
      </p:sp>
      <p:cxnSp>
        <p:nvCxnSpPr>
          <p:cNvPr id="20" name="Gerade Verbindung 19"/>
          <p:cNvCxnSpPr/>
          <p:nvPr/>
        </p:nvCxnSpPr>
        <p:spPr>
          <a:xfrm>
            <a:off x="4381743" y="1881188"/>
            <a:ext cx="0" cy="4211637"/>
          </a:xfrm>
          <a:prstGeom prst="line">
            <a:avLst/>
          </a:prstGeom>
          <a:ln>
            <a:solidFill>
              <a:srgbClr val="711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8311255" y="1881188"/>
            <a:ext cx="0" cy="4211637"/>
          </a:xfrm>
          <a:prstGeom prst="line">
            <a:avLst/>
          </a:prstGeom>
          <a:ln>
            <a:solidFill>
              <a:srgbClr val="711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5C35F591-FF16-4783-9D30-E793CEC23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093" y="4395986"/>
            <a:ext cx="3525276" cy="293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0" bIns="60958" anchor="t">
            <a:spAutoFit/>
          </a:bodyPr>
          <a:lstStyle/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Minimaler</a:t>
            </a:r>
            <a:r>
              <a:rPr lang="en-US" sz="1800" dirty="0"/>
              <a:t> </a:t>
            </a:r>
            <a:r>
              <a:rPr lang="en-US" sz="1800" dirty="0" err="1"/>
              <a:t>Platzbedarf</a:t>
            </a:r>
            <a:endParaRPr lang="en-US" sz="1800" dirty="0"/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Individuelle</a:t>
            </a:r>
            <a:r>
              <a:rPr lang="en-US" sz="1800" dirty="0"/>
              <a:t> Alignment </a:t>
            </a:r>
            <a:r>
              <a:rPr lang="en-US" sz="1800" dirty="0" err="1"/>
              <a:t>Strategie</a:t>
            </a:r>
            <a:endParaRPr lang="en-US" sz="1800" dirty="0"/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Reduktion</a:t>
            </a:r>
            <a:r>
              <a:rPr lang="en-US" sz="1800" dirty="0"/>
              <a:t> der OP Dauer </a:t>
            </a:r>
            <a:r>
              <a:rPr lang="en-US" sz="1800" dirty="0" err="1"/>
              <a:t>möglich</a:t>
            </a:r>
            <a:r>
              <a:rPr lang="en-US" sz="1200" baseline="30000" dirty="0"/>
              <a:t>(10)</a:t>
            </a:r>
            <a:endParaRPr lang="en-US" sz="1800" baseline="30000" dirty="0"/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lnSpc>
                <a:spcPct val="114000"/>
              </a:lnSpc>
            </a:pPr>
            <a:endParaRPr lang="en-US" sz="1800" dirty="0"/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pic>
        <p:nvPicPr>
          <p:cNvPr id="18" name="Grafik 17" descr="Ein Bild, das Person, Krankenhauszimmer, Raum enthält.&#10;&#10;Automatisch generierte Beschreibung">
            <a:extLst>
              <a:ext uri="{FF2B5EF4-FFF2-40B4-BE49-F238E27FC236}">
                <a16:creationId xmlns:a16="http://schemas.microsoft.com/office/drawing/2014/main" id="{DE86664C-EAC0-4EDF-8987-3425792749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92" y="2564904"/>
            <a:ext cx="2422668" cy="1615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B0E9A25-A492-4161-9E4E-DEFD9CADB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40" y="2348880"/>
            <a:ext cx="2305717" cy="188469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7889903B-34CA-4598-9EF8-B81FD90DE5AF}"/>
              </a:ext>
            </a:extLst>
          </p:cNvPr>
          <p:cNvSpPr txBox="1"/>
          <p:nvPr/>
        </p:nvSpPr>
        <p:spPr>
          <a:xfrm>
            <a:off x="4439823" y="6417332"/>
            <a:ext cx="6948765" cy="25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800" dirty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10) Walde et al. 2005; 11) </a:t>
            </a:r>
            <a:r>
              <a:rPr lang="de-DE" sz="800" dirty="0" err="1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Saragaglia</a:t>
            </a:r>
            <a:r>
              <a:rPr lang="de-DE" sz="800" dirty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al.; 12) </a:t>
            </a:r>
            <a:r>
              <a:rPr lang="de-DE" sz="800" dirty="0" err="1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Yaffee</a:t>
            </a:r>
            <a:r>
              <a:rPr lang="de-DE" sz="800" dirty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</a:p>
          <a:p>
            <a:endParaRPr lang="de-DE" sz="800" dirty="0">
              <a:solidFill>
                <a:srgbClr val="9C9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FB1A6D-EEEE-AE3B-02FE-96BDD77E64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alphaModFix amt="14000"/>
          </a:blip>
          <a:srcRect r="4633"/>
          <a:stretch/>
        </p:blipFill>
        <p:spPr>
          <a:xfrm>
            <a:off x="6956698" y="587189"/>
            <a:ext cx="2340260" cy="568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66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CAA81797-BE46-B707-14F2-E0948126B54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02292"/>
            <a:ext cx="805527" cy="3955707"/>
          </a:xfrm>
          <a:prstGeom prst="rect">
            <a:avLst/>
          </a:prstGeom>
        </p:spPr>
      </p:pic>
      <p:pic>
        <p:nvPicPr>
          <p:cNvPr id="7" name="Grafik 6" descr="Ein Bild, das mehrere enthält.&#10;&#10;Automatisch generierte Beschreibung">
            <a:extLst>
              <a:ext uri="{FF2B5EF4-FFF2-40B4-BE49-F238E27FC236}">
                <a16:creationId xmlns:a16="http://schemas.microsoft.com/office/drawing/2014/main" id="{6EC80D67-1CD2-479C-B2B3-00D8BA7689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t="4491" r="-1" b="11264"/>
          <a:stretch/>
        </p:blipFill>
        <p:spPr>
          <a:xfrm>
            <a:off x="763934" y="1062261"/>
            <a:ext cx="11428066" cy="5796644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C25B5FB-8CDB-6E1C-E4B9-453121847A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shpStaticClosingRemarks01">
            <a:extLst>
              <a:ext uri="{FF2B5EF4-FFF2-40B4-BE49-F238E27FC236}">
                <a16:creationId xmlns:a16="http://schemas.microsoft.com/office/drawing/2014/main" id="{31CAA580-AB53-45AF-A396-8ACF7BAB8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527" y="958174"/>
            <a:ext cx="3778305" cy="1426710"/>
          </a:xfrm>
        </p:spPr>
        <p:txBody>
          <a:bodyPr/>
          <a:lstStyle/>
          <a:p>
            <a:pPr>
              <a:defRPr/>
            </a:pPr>
            <a:r>
              <a:rPr lang="de-DE" dirty="0"/>
              <a:t>Vielen Dank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B. Braun Deutschland GmbH &amp; Co. KG 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617B8B0-B4AD-A94B-AF7A-382461AC7EA9}"/>
              </a:ext>
            </a:extLst>
          </p:cNvPr>
          <p:cNvSpPr txBox="1"/>
          <p:nvPr/>
        </p:nvSpPr>
        <p:spPr>
          <a:xfrm>
            <a:off x="695400" y="2266997"/>
            <a:ext cx="8784976" cy="2325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20"/>
              </a:lnSpc>
            </a:pPr>
            <a:r>
              <a:rPr lang="de-DE" sz="1600" dirty="0">
                <a:ea typeface="Calibri" panose="020F0502020204030204"/>
                <a:cs typeface="Times New Roman" panose="02020603050405020304" pitchFamily="18" charset="0"/>
              </a:rPr>
              <a:t>Die in dieser Produktunterlage enthaltenen Angaben wurden sorgfältig geprüft. </a:t>
            </a:r>
            <a:br>
              <a:rPr lang="de-DE" sz="1600" dirty="0">
                <a:ea typeface="Calibri" panose="020F0502020204030204"/>
                <a:cs typeface="Times New Roman" panose="02020603050405020304" pitchFamily="18" charset="0"/>
              </a:rPr>
            </a:br>
            <a:r>
              <a:rPr lang="de-DE" sz="1600" dirty="0">
                <a:ea typeface="Calibri" panose="020F0502020204030204"/>
                <a:cs typeface="Times New Roman" panose="02020603050405020304" pitchFamily="18" charset="0"/>
              </a:rPr>
              <a:t>Dennoch kann die B. Braun Deutschland GmbH &amp; Co. KG keine Gewährleistung oder Garantie im Hinblick auf die Richtigkeit und Vollständigkeit der zur Verfügung gestellten oder in Bezug genommenen Informationen geben. </a:t>
            </a:r>
          </a:p>
          <a:p>
            <a:pPr>
              <a:lnSpc>
                <a:spcPts val="2220"/>
              </a:lnSpc>
            </a:pPr>
            <a:endParaRPr lang="de-DE" sz="1600" dirty="0">
              <a:ea typeface="Calibri" panose="020F0502020204030204"/>
              <a:cs typeface="Times New Roman" panose="02020603050405020304" pitchFamily="18" charset="0"/>
            </a:endParaRPr>
          </a:p>
          <a:p>
            <a:pPr>
              <a:lnSpc>
                <a:spcPts val="2220"/>
              </a:lnSpc>
            </a:pPr>
            <a:r>
              <a:rPr lang="de-DE" sz="1600" dirty="0">
                <a:ea typeface="Calibri" panose="020F0502020204030204"/>
                <a:cs typeface="Times New Roman" panose="02020603050405020304" pitchFamily="18" charset="0"/>
              </a:rPr>
              <a:t>Vor der Verwendung des Medizinproduktes / Arzneimittels sind in jedem Fall die Angaben in der jeweils gültigen Gebrauchsinformation oder Fachinformation zu beachten.</a:t>
            </a:r>
          </a:p>
          <a:p>
            <a:pPr>
              <a:lnSpc>
                <a:spcPts val="2220"/>
              </a:lnSpc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EA92671-E2E2-E437-8EBF-8419F45B699D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9E2AB5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 dirty="0">
                <a:solidFill>
                  <a:srgbClr val="FFFFFF"/>
                </a:solidFill>
                <a:cs typeface="Arial" panose="020B0604020202020204" pitchFamily="34" charset="0"/>
              </a:rPr>
              <a:t>Wichtiger Hinweis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368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B. Braun Deutschland GmbH &amp; Co. KG </a:t>
            </a:r>
            <a:endParaRPr lang="en-US">
              <a:latin typeface="Arial" pitchFamily="34" charset="0"/>
            </a:endParaRP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617B8B0-B4AD-A94B-AF7A-382461AC7EA9}"/>
              </a:ext>
            </a:extLst>
          </p:cNvPr>
          <p:cNvSpPr txBox="1"/>
          <p:nvPr/>
        </p:nvSpPr>
        <p:spPr>
          <a:xfrm>
            <a:off x="2999656" y="2027105"/>
            <a:ext cx="7890869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Malte Wangerin</a:t>
            </a:r>
          </a:p>
          <a:p>
            <a:r>
              <a:rPr lang="de-DE" sz="1400" dirty="0"/>
              <a:t>Marketing Manager Endoprothetik</a:t>
            </a:r>
          </a:p>
          <a:p>
            <a:endParaRPr lang="de-DE" sz="900" dirty="0"/>
          </a:p>
          <a:p>
            <a:r>
              <a:rPr lang="nb-NO" sz="1400" dirty="0"/>
              <a:t>Telefon:  +49 171 2606564</a:t>
            </a:r>
          </a:p>
          <a:p>
            <a:r>
              <a:rPr lang="de-DE" sz="1400" dirty="0"/>
              <a:t>E-Mail:    </a:t>
            </a:r>
            <a:r>
              <a:rPr lang="de-DE" sz="14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malte.wangerin@bbraun.com</a:t>
            </a:r>
            <a:endParaRPr lang="de-DE" sz="1400" u="sng" dirty="0"/>
          </a:p>
          <a:p>
            <a:br>
              <a:rPr lang="de-DE" sz="1400" u="sng" dirty="0"/>
            </a:br>
            <a:endParaRPr lang="de-DE" sz="1400" u="sng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75068BA-AFF5-4CEA-4C61-5A193CAC7C82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 dirty="0">
                <a:solidFill>
                  <a:schemeClr val="bg1"/>
                </a:solidFill>
                <a:cs typeface="Arial" panose="020B0604020202020204" pitchFamily="34" charset="0"/>
              </a:rPr>
              <a:t>Ansprechpartner*in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C29E83A-8E99-BB71-4E85-AC56FF5E6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1495" y="1628609"/>
            <a:ext cx="1828800" cy="18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3653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platzhalter 3"/>
          <p:cNvSpPr txBox="1">
            <a:spLocks/>
          </p:cNvSpPr>
          <p:nvPr/>
        </p:nvSpPr>
        <p:spPr bwMode="gray">
          <a:xfrm>
            <a:off x="917061" y="2184877"/>
            <a:ext cx="3351576" cy="500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47" rtl="0" eaLnBrk="1" latinLnBrk="0" hangingPunct="1">
              <a:spcBef>
                <a:spcPts val="52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7806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5612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3418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platzhalter 3"/>
          <p:cNvSpPr txBox="1">
            <a:spLocks/>
          </p:cNvSpPr>
          <p:nvPr/>
        </p:nvSpPr>
        <p:spPr bwMode="gray">
          <a:xfrm>
            <a:off x="803412" y="4013342"/>
            <a:ext cx="3717330" cy="500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47" rtl="0" eaLnBrk="1" latinLnBrk="0" hangingPunct="1">
              <a:spcBef>
                <a:spcPts val="52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7806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5612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3418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Ihre</a:t>
            </a:r>
            <a:r>
              <a:rPr kumimoji="0" lang="en-US" sz="1800" i="0" u="none" strike="noStrike" kern="1200" spc="0" normalizeH="0" baseline="0" noProof="0" dirty="0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A97A"/>
                </a:solidFill>
                <a:latin typeface="Arial"/>
                <a:cs typeface="Arial" panose="020B0604020202020204" pitchFamily="34" charset="0"/>
              </a:rPr>
              <a:t>R</a:t>
            </a: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echte</a:t>
            </a:r>
            <a:endParaRPr kumimoji="0" lang="en-US" sz="1800" i="0" u="none" strike="noStrike" kern="1200" spc="0" normalizeH="0" baseline="0" noProof="0" dirty="0">
              <a:ln>
                <a:noFill/>
              </a:ln>
              <a:solidFill>
                <a:srgbClr val="00A97A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Sie können die Einwilligung zur Speicherung Ihrer Daten zu Werbe-zwecken jederzeit widerrufen und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haben als Betroffener ein Recht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auf Auskunft, welche Daten wir von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Ihnen erhoben haben.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6528048" y="2288918"/>
            <a:ext cx="4867973" cy="935666"/>
            <a:chOff x="6927787" y="1539390"/>
            <a:chExt cx="4869100" cy="935883"/>
          </a:xfrm>
        </p:grpSpPr>
        <p:sp>
          <p:nvSpPr>
            <p:cNvPr id="38" name="Ellipse 6"/>
            <p:cNvSpPr>
              <a:spLocks noChangeAspect="1"/>
            </p:cNvSpPr>
            <p:nvPr/>
          </p:nvSpPr>
          <p:spPr bwMode="gray">
            <a:xfrm>
              <a:off x="6927787" y="1539390"/>
              <a:ext cx="935887" cy="93588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37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Textplatzhalter 3"/>
            <p:cNvSpPr txBox="1">
              <a:spLocks/>
            </p:cNvSpPr>
            <p:nvPr/>
          </p:nvSpPr>
          <p:spPr bwMode="gray">
            <a:xfrm>
              <a:off x="8233893" y="1757168"/>
              <a:ext cx="3562994" cy="50032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47" rtl="0" eaLnBrk="1" latinLnBrk="0" hangingPunct="1">
                <a:spcBef>
                  <a:spcPts val="526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7806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15612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73418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47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i="0" u="none" strike="noStrike" kern="1200" spc="0" normalizeH="0" baseline="0" noProof="0" dirty="0" err="1">
                  <a:ln>
                    <a:noFill/>
                  </a:ln>
                  <a:solidFill>
                    <a:srgbClr val="00A97A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Zweck</a:t>
              </a:r>
              <a:r>
                <a:rPr kumimoji="0" lang="en-US" sz="1800" i="0" u="none" strike="noStrike" kern="1200" spc="0" normalizeH="0" baseline="0" noProof="0" dirty="0">
                  <a:ln>
                    <a:noFill/>
                  </a:ln>
                  <a:solidFill>
                    <a:srgbClr val="00A97A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der </a:t>
              </a:r>
              <a:r>
                <a:rPr lang="en-US" sz="1800" dirty="0">
                  <a:solidFill>
                    <a:srgbClr val="00A97A"/>
                  </a:solidFill>
                  <a:latin typeface="Arial"/>
                  <a:cs typeface="Arial" panose="020B0604020202020204" pitchFamily="34" charset="0"/>
                </a:rPr>
                <a:t>V</a:t>
              </a:r>
              <a:r>
                <a:rPr kumimoji="0" lang="en-US" sz="1800" i="0" u="none" strike="noStrike" kern="1200" spc="0" normalizeH="0" baseline="0" noProof="0" dirty="0" err="1">
                  <a:ln>
                    <a:noFill/>
                  </a:ln>
                  <a:solidFill>
                    <a:srgbClr val="00A97A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erarbeitung</a:t>
              </a:r>
              <a:endParaRPr lang="en-US" sz="1800" dirty="0">
                <a:solidFill>
                  <a:srgbClr val="00A97A"/>
                </a:solidFill>
                <a:latin typeface="Arial"/>
                <a:cs typeface="Arial" panose="020B0604020202020204" pitchFamily="34" charset="0"/>
              </a:endParaRPr>
            </a:p>
            <a:p>
              <a:pPr marL="0" marR="0" lvl="0" indent="0" algn="l" defTabSz="914447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Ihre Daten werden ausschließlich zur Dokumentation des Schulungsnachweises und der Zertifikatserstellung genutzt. </a:t>
              </a:r>
              <a:b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Eine Weitergabe Ihrer Daten </a:t>
              </a:r>
              <a:b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an Dritte erfolgt nicht. </a:t>
              </a:r>
            </a:p>
          </p:txBody>
        </p:sp>
      </p:grpSp>
      <p:sp>
        <p:nvSpPr>
          <p:cNvPr id="40" name="Textplatzhalter 3"/>
          <p:cNvSpPr txBox="1">
            <a:spLocks/>
          </p:cNvSpPr>
          <p:nvPr/>
        </p:nvSpPr>
        <p:spPr bwMode="gray">
          <a:xfrm>
            <a:off x="7824192" y="3922775"/>
            <a:ext cx="3822430" cy="500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47" rtl="0" eaLnBrk="1" latinLnBrk="0" hangingPunct="1">
              <a:spcBef>
                <a:spcPts val="52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7806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5612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3418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Ihr</a:t>
            </a:r>
            <a:r>
              <a:rPr kumimoji="0" lang="en-US" sz="1800" i="0" u="none" strike="noStrike" kern="1200" spc="0" normalizeH="0" baseline="0" noProof="0" dirty="0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A97A"/>
                </a:solidFill>
                <a:latin typeface="Arial"/>
                <a:cs typeface="Arial" panose="020B0604020202020204" pitchFamily="34" charset="0"/>
              </a:rPr>
              <a:t>A</a:t>
            </a: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nsprechpartner</a:t>
            </a:r>
            <a:endParaRPr kumimoji="0" lang="en-US" sz="1800" i="0" u="none" strike="noStrike" kern="1200" spc="0" normalizeH="0" baseline="0" noProof="0" dirty="0">
              <a:ln>
                <a:noFill/>
              </a:ln>
              <a:solidFill>
                <a:srgbClr val="00A97A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Wenden Sie sich bitte unter der Angabe Ihrer Adresse per E-Mail an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datenschutz-mv@bbraun.com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Weitere Informationen zum Datenschutz finden Sie auf unserer Webseite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www.bbraun.de/dsgvo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1" name="Gruppieren 40"/>
          <p:cNvGrpSpPr/>
          <p:nvPr/>
        </p:nvGrpSpPr>
        <p:grpSpPr>
          <a:xfrm>
            <a:off x="5591254" y="2830817"/>
            <a:ext cx="180710" cy="330333"/>
            <a:chOff x="7639482" y="1832465"/>
            <a:chExt cx="229808" cy="420082"/>
          </a:xfrm>
        </p:grpSpPr>
        <p:sp>
          <p:nvSpPr>
            <p:cNvPr id="42" name="Freeform 59"/>
            <p:cNvSpPr>
              <a:spLocks/>
            </p:cNvSpPr>
            <p:nvPr/>
          </p:nvSpPr>
          <p:spPr bwMode="gray">
            <a:xfrm>
              <a:off x="7639482" y="1832465"/>
              <a:ext cx="136769" cy="420082"/>
            </a:xfrm>
            <a:prstGeom prst="chevron">
              <a:avLst>
                <a:gd name="adj" fmla="val 84727"/>
              </a:avLst>
            </a:prstGeom>
            <a:solidFill>
              <a:srgbClr val="00B482"/>
            </a:solidFill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Freeform 59"/>
            <p:cNvSpPr>
              <a:spLocks/>
            </p:cNvSpPr>
            <p:nvPr/>
          </p:nvSpPr>
          <p:spPr bwMode="gray">
            <a:xfrm>
              <a:off x="7732521" y="1832465"/>
              <a:ext cx="136769" cy="420082"/>
            </a:xfrm>
            <a:prstGeom prst="chevron">
              <a:avLst>
                <a:gd name="adj" fmla="val 84727"/>
              </a:avLst>
            </a:prstGeom>
            <a:solidFill>
              <a:srgbClr val="00B482"/>
            </a:solidFill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uppieren 49"/>
          <p:cNvGrpSpPr/>
          <p:nvPr/>
        </p:nvGrpSpPr>
        <p:grpSpPr>
          <a:xfrm flipH="1">
            <a:off x="6369335" y="2606453"/>
            <a:ext cx="180710" cy="330333"/>
            <a:chOff x="7639482" y="1832465"/>
            <a:chExt cx="229808" cy="420082"/>
          </a:xfrm>
          <a:solidFill>
            <a:srgbClr val="00A97A"/>
          </a:solidFill>
        </p:grpSpPr>
        <p:sp>
          <p:nvSpPr>
            <p:cNvPr id="51" name="Freeform 59"/>
            <p:cNvSpPr>
              <a:spLocks/>
            </p:cNvSpPr>
            <p:nvPr/>
          </p:nvSpPr>
          <p:spPr bwMode="gray">
            <a:xfrm>
              <a:off x="7639482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9"/>
            <p:cNvSpPr>
              <a:spLocks/>
            </p:cNvSpPr>
            <p:nvPr/>
          </p:nvSpPr>
          <p:spPr bwMode="gray">
            <a:xfrm>
              <a:off x="7732521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3" name="Muenchen PKT"/>
          <p:cNvSpPr/>
          <p:nvPr/>
        </p:nvSpPr>
        <p:spPr bwMode="gray">
          <a:xfrm>
            <a:off x="6178345" y="1766858"/>
            <a:ext cx="107975" cy="107975"/>
          </a:xfrm>
          <a:prstGeom prst="diamond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lIns="91401" tIns="45707" rIns="91401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Datenschutz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ist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wichtig</a:t>
            </a:r>
            <a:r>
              <a:rPr lang="en-US" sz="2800" dirty="0">
                <a:solidFill>
                  <a:schemeClr val="tx1"/>
                </a:solidFill>
              </a:rPr>
              <a:t>!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15960" y="2061939"/>
            <a:ext cx="4011888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Vertrauen</a:t>
            </a:r>
            <a:endParaRPr lang="en-US" sz="1800" dirty="0">
              <a:solidFill>
                <a:srgbClr val="00A97A"/>
              </a:solidFill>
              <a:latin typeface="Arial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Wir setzen auf eine vertrauensvolle Kooperation mit Ihnen und achten besonders auf einen verantwortungs-bewussten Umgang mit Ihren personenbezogenen Daten.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3FE60CC-E334-4DB2-805D-C280D411234C}"/>
              </a:ext>
            </a:extLst>
          </p:cNvPr>
          <p:cNvGrpSpPr/>
          <p:nvPr/>
        </p:nvGrpSpPr>
        <p:grpSpPr>
          <a:xfrm flipH="1">
            <a:off x="6399391" y="4466819"/>
            <a:ext cx="180710" cy="330333"/>
            <a:chOff x="7639482" y="1832465"/>
            <a:chExt cx="229808" cy="420082"/>
          </a:xfrm>
          <a:solidFill>
            <a:srgbClr val="00A97A"/>
          </a:solidFill>
        </p:grpSpPr>
        <p:sp>
          <p:nvSpPr>
            <p:cNvPr id="29" name="Freeform 59">
              <a:extLst>
                <a:ext uri="{FF2B5EF4-FFF2-40B4-BE49-F238E27FC236}">
                  <a16:creationId xmlns:a16="http://schemas.microsoft.com/office/drawing/2014/main" id="{79B55725-FCB9-4098-9B86-CC27A6B85FBC}"/>
                </a:ext>
              </a:extLst>
            </p:cNvPr>
            <p:cNvSpPr>
              <a:spLocks/>
            </p:cNvSpPr>
            <p:nvPr/>
          </p:nvSpPr>
          <p:spPr bwMode="gray">
            <a:xfrm>
              <a:off x="7639482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Freeform 59">
              <a:extLst>
                <a:ext uri="{FF2B5EF4-FFF2-40B4-BE49-F238E27FC236}">
                  <a16:creationId xmlns:a16="http://schemas.microsoft.com/office/drawing/2014/main" id="{9E971C1C-D0F2-4479-A75E-B43F8BBCE9F6}"/>
                </a:ext>
              </a:extLst>
            </p:cNvPr>
            <p:cNvSpPr>
              <a:spLocks/>
            </p:cNvSpPr>
            <p:nvPr/>
          </p:nvSpPr>
          <p:spPr bwMode="gray">
            <a:xfrm>
              <a:off x="7732521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133F4AE2-E99C-4611-80DF-835E580579BE}"/>
              </a:ext>
            </a:extLst>
          </p:cNvPr>
          <p:cNvGrpSpPr/>
          <p:nvPr/>
        </p:nvGrpSpPr>
        <p:grpSpPr>
          <a:xfrm>
            <a:off x="5591254" y="4862863"/>
            <a:ext cx="166837" cy="330333"/>
            <a:chOff x="7639482" y="1832465"/>
            <a:chExt cx="229808" cy="420082"/>
          </a:xfrm>
          <a:solidFill>
            <a:srgbClr val="00A97A"/>
          </a:solidFill>
        </p:grpSpPr>
        <p:sp>
          <p:nvSpPr>
            <p:cNvPr id="55" name="Freeform 59">
              <a:extLst>
                <a:ext uri="{FF2B5EF4-FFF2-40B4-BE49-F238E27FC236}">
                  <a16:creationId xmlns:a16="http://schemas.microsoft.com/office/drawing/2014/main" id="{F2B44A50-D4A7-4427-B7C0-0389AC0108B3}"/>
                </a:ext>
              </a:extLst>
            </p:cNvPr>
            <p:cNvSpPr>
              <a:spLocks/>
            </p:cNvSpPr>
            <p:nvPr/>
          </p:nvSpPr>
          <p:spPr bwMode="gray">
            <a:xfrm>
              <a:off x="7639482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Freeform 59">
              <a:extLst>
                <a:ext uri="{FF2B5EF4-FFF2-40B4-BE49-F238E27FC236}">
                  <a16:creationId xmlns:a16="http://schemas.microsoft.com/office/drawing/2014/main" id="{B4DE8E10-D4CF-4B3F-AAAB-8FD449EA2C15}"/>
                </a:ext>
              </a:extLst>
            </p:cNvPr>
            <p:cNvSpPr>
              <a:spLocks/>
            </p:cNvSpPr>
            <p:nvPr/>
          </p:nvSpPr>
          <p:spPr bwMode="gray">
            <a:xfrm>
              <a:off x="7732521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7" name="Grafik 56">
            <a:extLst>
              <a:ext uri="{FF2B5EF4-FFF2-40B4-BE49-F238E27FC236}">
                <a16:creationId xmlns:a16="http://schemas.microsoft.com/office/drawing/2014/main" id="{CE6D6745-B202-41FB-9A0D-8000C1B78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15999" y="2319577"/>
            <a:ext cx="1342800" cy="13428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0FEF1EF-B0C9-F8F2-A237-08B6C7FB4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69980" y="3933056"/>
            <a:ext cx="1346200" cy="13462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FDBD54F-AF64-E7E1-9E3C-8E5DEF7CAC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24999" y="4305145"/>
            <a:ext cx="1342800" cy="13428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B4F4E71-21EC-8FD1-53BC-06A295289E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12024" y="2011988"/>
            <a:ext cx="1346200" cy="1346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6134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A6433-6F4D-45A3-BEBE-359F35F2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Literaturverzeichnis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3442A8C-52B6-48B0-9ECA-0053913B5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74" y="1772816"/>
            <a:ext cx="10798539" cy="4392192"/>
          </a:xfrm>
        </p:spPr>
        <p:txBody>
          <a:bodyPr/>
          <a:lstStyle/>
          <a:p>
            <a:pPr marL="342900" indent="-342900">
              <a:buSzPct val="100000"/>
              <a:buFont typeface="+mj-lt"/>
              <a:buAutoNum type="arabicPeriod"/>
            </a:pPr>
            <a:r>
              <a:rPr lang="de-DE" sz="900" dirty="0" err="1">
                <a:latin typeface="+mn-lt"/>
              </a:rPr>
              <a:t>Mihalko</a:t>
            </a:r>
            <a:r>
              <a:rPr lang="de-DE" sz="900" dirty="0">
                <a:latin typeface="+mn-lt"/>
              </a:rPr>
              <a:t> WM. </a:t>
            </a:r>
            <a:r>
              <a:rPr lang="de-DE" sz="900" dirty="0" err="1">
                <a:latin typeface="+mn-lt"/>
              </a:rPr>
              <a:t>Knee</a:t>
            </a:r>
            <a:r>
              <a:rPr lang="de-DE" sz="900" dirty="0">
                <a:latin typeface="+mn-lt"/>
              </a:rPr>
              <a:t> Computer Simulation Analysis </a:t>
            </a:r>
            <a:r>
              <a:rPr lang="de-DE" sz="900" dirty="0" err="1">
                <a:latin typeface="+mn-lt"/>
              </a:rPr>
              <a:t>of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the</a:t>
            </a:r>
            <a:r>
              <a:rPr lang="de-DE" sz="900" dirty="0">
                <a:latin typeface="+mn-lt"/>
              </a:rPr>
              <a:t> VEGA Total </a:t>
            </a:r>
            <a:r>
              <a:rPr lang="de-DE" sz="900" dirty="0" err="1">
                <a:latin typeface="+mn-lt"/>
              </a:rPr>
              <a:t>Knee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to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DePuy</a:t>
            </a:r>
            <a:r>
              <a:rPr lang="de-DE" sz="900" dirty="0">
                <a:latin typeface="+mn-lt"/>
              </a:rPr>
              <a:t> PFC Sigma and Zimmer LPS. </a:t>
            </a:r>
            <a:r>
              <a:rPr lang="de-DE" sz="900" dirty="0" err="1">
                <a:latin typeface="+mn-lt"/>
              </a:rPr>
              <a:t>Tennesse</a:t>
            </a:r>
            <a:r>
              <a:rPr lang="de-DE" sz="900" dirty="0">
                <a:latin typeface="+mn-lt"/>
              </a:rPr>
              <a:t>, 2013.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900" dirty="0">
                <a:latin typeface="+mn-lt"/>
              </a:rPr>
              <a:t>Takuya Konno, Tomohiro Onodera, Yusuke </a:t>
            </a:r>
            <a:r>
              <a:rPr lang="en-US" sz="900" dirty="0" err="1">
                <a:latin typeface="+mn-lt"/>
              </a:rPr>
              <a:t>Nishio</a:t>
            </a:r>
            <a:r>
              <a:rPr lang="en-US" sz="900" dirty="0">
                <a:latin typeface="+mn-lt"/>
              </a:rPr>
              <a:t>, Yasuhiko Kasahara, Norimasa Iwasaki, </a:t>
            </a:r>
            <a:r>
              <a:rPr lang="en-US" sz="900" dirty="0" err="1">
                <a:latin typeface="+mn-lt"/>
              </a:rPr>
              <a:t>Tokifumi</a:t>
            </a:r>
            <a:r>
              <a:rPr lang="en-US" sz="900" dirty="0">
                <a:latin typeface="+mn-lt"/>
              </a:rPr>
              <a:t> </a:t>
            </a:r>
            <a:r>
              <a:rPr lang="en-US" sz="900" dirty="0" err="1">
                <a:latin typeface="+mn-lt"/>
              </a:rPr>
              <a:t>Majima</a:t>
            </a:r>
            <a:r>
              <a:rPr lang="en-US" sz="900" dirty="0">
                <a:latin typeface="+mn-lt"/>
              </a:rPr>
              <a:t>. Correlation Between Knee Kinematics and Patellofemoral Contact Pressure in Total Knee Arthroplasty; The Journal of Arthroplasty 29 (2014) 2305-2308</a:t>
            </a:r>
            <a:endParaRPr lang="de-DE" sz="900" dirty="0">
              <a:latin typeface="+mn-lt"/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900" dirty="0">
                <a:latin typeface="+mn-lt"/>
              </a:rPr>
              <a:t>Grupp TM, Schroeder C, </a:t>
            </a:r>
            <a:r>
              <a:rPr lang="de-DE" sz="900" dirty="0" err="1">
                <a:latin typeface="+mn-lt"/>
              </a:rPr>
              <a:t>Kyun</a:t>
            </a:r>
            <a:r>
              <a:rPr lang="de-DE" sz="900" dirty="0">
                <a:latin typeface="+mn-lt"/>
              </a:rPr>
              <a:t> Kim T, </a:t>
            </a:r>
            <a:r>
              <a:rPr lang="de-DE" sz="900" dirty="0" err="1">
                <a:latin typeface="+mn-lt"/>
              </a:rPr>
              <a:t>Miehlke</a:t>
            </a:r>
            <a:r>
              <a:rPr lang="de-DE" sz="900" dirty="0">
                <a:latin typeface="+mn-lt"/>
              </a:rPr>
              <a:t> RK, Fritz B, Jansson V, </a:t>
            </a:r>
            <a:r>
              <a:rPr lang="de-DE" sz="900" dirty="0" err="1">
                <a:latin typeface="+mn-lt"/>
              </a:rPr>
              <a:t>Utzschneider</a:t>
            </a:r>
            <a:r>
              <a:rPr lang="de-DE" sz="900" dirty="0">
                <a:latin typeface="+mn-lt"/>
              </a:rPr>
              <a:t> S. </a:t>
            </a:r>
            <a:r>
              <a:rPr lang="de-DE" sz="900" dirty="0" err="1">
                <a:latin typeface="+mn-lt"/>
              </a:rPr>
              <a:t>Biotribology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of</a:t>
            </a:r>
            <a:r>
              <a:rPr lang="de-DE" sz="900" dirty="0">
                <a:latin typeface="+mn-lt"/>
              </a:rPr>
              <a:t> a mobile </a:t>
            </a:r>
            <a:r>
              <a:rPr lang="de-DE" sz="900" dirty="0" err="1">
                <a:latin typeface="+mn-lt"/>
              </a:rPr>
              <a:t>bearing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posterior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stabilised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knee</a:t>
            </a:r>
            <a:r>
              <a:rPr lang="de-DE" sz="900" dirty="0">
                <a:latin typeface="+mn-lt"/>
              </a:rPr>
              <a:t> design--</a:t>
            </a:r>
            <a:r>
              <a:rPr lang="de-DE" sz="900" dirty="0" err="1">
                <a:latin typeface="+mn-lt"/>
              </a:rPr>
              <a:t>effect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of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motion</a:t>
            </a:r>
            <a:r>
              <a:rPr lang="de-DE" sz="900" dirty="0">
                <a:latin typeface="+mn-lt"/>
              </a:rPr>
              <a:t> restraint on </a:t>
            </a:r>
            <a:r>
              <a:rPr lang="de-DE" sz="900" dirty="0" err="1">
                <a:latin typeface="+mn-lt"/>
              </a:rPr>
              <a:t>wear</a:t>
            </a:r>
            <a:r>
              <a:rPr lang="de-DE" sz="900" dirty="0">
                <a:latin typeface="+mn-lt"/>
              </a:rPr>
              <a:t>, </a:t>
            </a:r>
            <a:r>
              <a:rPr lang="de-DE" sz="900" dirty="0" err="1">
                <a:latin typeface="+mn-lt"/>
              </a:rPr>
              <a:t>tibio</a:t>
            </a:r>
            <a:r>
              <a:rPr lang="de-DE" sz="900" dirty="0">
                <a:latin typeface="+mn-lt"/>
              </a:rPr>
              <a:t>-femoral </a:t>
            </a:r>
            <a:r>
              <a:rPr lang="de-DE" sz="900" dirty="0" err="1">
                <a:latin typeface="+mn-lt"/>
              </a:rPr>
              <a:t>kinematics</a:t>
            </a:r>
            <a:r>
              <a:rPr lang="de-DE" sz="900" dirty="0">
                <a:latin typeface="+mn-lt"/>
              </a:rPr>
              <a:t> and </a:t>
            </a:r>
            <a:r>
              <a:rPr lang="de-DE" sz="900" dirty="0" err="1">
                <a:latin typeface="+mn-lt"/>
              </a:rPr>
              <a:t>particles</a:t>
            </a:r>
            <a:r>
              <a:rPr lang="de-DE" sz="900" dirty="0">
                <a:latin typeface="+mn-lt"/>
              </a:rPr>
              <a:t>. J </a:t>
            </a:r>
            <a:r>
              <a:rPr lang="de-DE" sz="900" dirty="0" err="1">
                <a:latin typeface="+mn-lt"/>
              </a:rPr>
              <a:t>Biomech</a:t>
            </a:r>
            <a:r>
              <a:rPr lang="de-DE" sz="900" dirty="0">
                <a:latin typeface="+mn-lt"/>
              </a:rPr>
              <a:t>. 2014 Jul 18;47(10):2415-23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900" dirty="0">
                <a:latin typeface="+mn-lt"/>
              </a:rPr>
              <a:t>Reich J, </a:t>
            </a:r>
            <a:r>
              <a:rPr lang="de-DE" sz="900" dirty="0" err="1">
                <a:latin typeface="+mn-lt"/>
              </a:rPr>
              <a:t>Hovy</a:t>
            </a:r>
            <a:r>
              <a:rPr lang="de-DE" sz="900" dirty="0">
                <a:latin typeface="+mn-lt"/>
              </a:rPr>
              <a:t> L, </a:t>
            </a:r>
            <a:r>
              <a:rPr lang="de-DE" sz="900" dirty="0" err="1">
                <a:latin typeface="+mn-lt"/>
              </a:rPr>
              <a:t>Lindenmaier</a:t>
            </a:r>
            <a:r>
              <a:rPr lang="de-DE" sz="900" dirty="0">
                <a:latin typeface="+mn-lt"/>
              </a:rPr>
              <a:t> HL, Zeller R, </a:t>
            </a:r>
            <a:r>
              <a:rPr lang="de-DE" sz="900" dirty="0" err="1">
                <a:latin typeface="+mn-lt"/>
              </a:rPr>
              <a:t>Schwiesau</a:t>
            </a:r>
            <a:r>
              <a:rPr lang="de-DE" sz="900" dirty="0">
                <a:latin typeface="+mn-lt"/>
              </a:rPr>
              <a:t> J, Thomas P, Grupp TM. </a:t>
            </a:r>
            <a:r>
              <a:rPr lang="de-DE" sz="900" dirty="0" err="1">
                <a:latin typeface="+mn-lt"/>
              </a:rPr>
              <a:t>Preclinical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evaluation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of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coated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knee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implants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for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allergic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patients</a:t>
            </a:r>
            <a:r>
              <a:rPr lang="de-DE" sz="900" dirty="0">
                <a:latin typeface="+mn-lt"/>
              </a:rPr>
              <a:t>. Orthopäde. 2010 May; 39 (5): 495-502</a:t>
            </a:r>
            <a:endParaRPr lang="en-US" sz="900" dirty="0">
              <a:latin typeface="+mn-lt"/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900" dirty="0">
                <a:latin typeface="+mn-lt"/>
              </a:rPr>
              <a:t>Grupp TM, Saleh KJ, </a:t>
            </a:r>
            <a:r>
              <a:rPr lang="de-DE" sz="900" dirty="0" err="1">
                <a:latin typeface="+mn-lt"/>
              </a:rPr>
              <a:t>Mihalko</a:t>
            </a:r>
            <a:r>
              <a:rPr lang="de-DE" sz="900" dirty="0">
                <a:latin typeface="+mn-lt"/>
              </a:rPr>
              <a:t> WM, </a:t>
            </a:r>
            <a:r>
              <a:rPr lang="de-DE" sz="900" dirty="0" err="1">
                <a:latin typeface="+mn-lt"/>
              </a:rPr>
              <a:t>Hintner</a:t>
            </a:r>
            <a:r>
              <a:rPr lang="de-DE" sz="900" dirty="0">
                <a:latin typeface="+mn-lt"/>
              </a:rPr>
              <a:t> M, Fritz B, Schilling C, </a:t>
            </a:r>
            <a:r>
              <a:rPr lang="de-DE" sz="900" dirty="0" err="1">
                <a:latin typeface="+mn-lt"/>
              </a:rPr>
              <a:t>Schwiesau</a:t>
            </a:r>
            <a:r>
              <a:rPr lang="de-DE" sz="900" dirty="0">
                <a:latin typeface="+mn-lt"/>
              </a:rPr>
              <a:t> J, </a:t>
            </a:r>
            <a:r>
              <a:rPr lang="de-DE" sz="900" dirty="0" err="1">
                <a:latin typeface="+mn-lt"/>
              </a:rPr>
              <a:t>Kaddick</a:t>
            </a:r>
            <a:r>
              <a:rPr lang="de-DE" sz="900" dirty="0">
                <a:latin typeface="+mn-lt"/>
              </a:rPr>
              <a:t> C. </a:t>
            </a:r>
            <a:r>
              <a:rPr lang="de-DE" sz="900" dirty="0" err="1">
                <a:latin typeface="+mn-lt"/>
              </a:rPr>
              <a:t>Effect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of</a:t>
            </a:r>
            <a:r>
              <a:rPr lang="de-DE" sz="900" dirty="0">
                <a:latin typeface="+mn-lt"/>
              </a:rPr>
              <a:t> anterior-</a:t>
            </a:r>
            <a:r>
              <a:rPr lang="de-DE" sz="900" dirty="0" err="1">
                <a:latin typeface="+mn-lt"/>
              </a:rPr>
              <a:t>posterior</a:t>
            </a:r>
            <a:r>
              <a:rPr lang="de-DE" sz="900" dirty="0">
                <a:latin typeface="+mn-lt"/>
              </a:rPr>
              <a:t> and internal-external </a:t>
            </a:r>
            <a:r>
              <a:rPr lang="de-DE" sz="900" dirty="0" err="1">
                <a:latin typeface="+mn-lt"/>
              </a:rPr>
              <a:t>motion</a:t>
            </a:r>
            <a:r>
              <a:rPr lang="de-DE" sz="900" dirty="0">
                <a:latin typeface="+mn-lt"/>
              </a:rPr>
              <a:t> restraint </a:t>
            </a:r>
            <a:r>
              <a:rPr lang="de-DE" sz="900" dirty="0" err="1">
                <a:latin typeface="+mn-lt"/>
              </a:rPr>
              <a:t>during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knee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wear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simulation</a:t>
            </a:r>
            <a:r>
              <a:rPr lang="de-DE" sz="900" dirty="0">
                <a:latin typeface="+mn-lt"/>
              </a:rPr>
              <a:t> on a </a:t>
            </a:r>
            <a:r>
              <a:rPr lang="de-DE" sz="900" dirty="0" err="1">
                <a:latin typeface="+mn-lt"/>
              </a:rPr>
              <a:t>posterior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stabilised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knee</a:t>
            </a:r>
            <a:r>
              <a:rPr lang="de-DE" sz="900" dirty="0">
                <a:latin typeface="+mn-lt"/>
              </a:rPr>
              <a:t> design. J </a:t>
            </a:r>
            <a:r>
              <a:rPr lang="de-DE" sz="900" dirty="0" err="1">
                <a:latin typeface="+mn-lt"/>
              </a:rPr>
              <a:t>Biomech</a:t>
            </a:r>
            <a:r>
              <a:rPr lang="de-DE" sz="900" dirty="0">
                <a:latin typeface="+mn-lt"/>
              </a:rPr>
              <a:t>. 2013 Feb 1;46(3):491-7.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900" dirty="0">
                <a:latin typeface="+mn-lt"/>
              </a:rPr>
              <a:t>Pilz M, Staats K, </a:t>
            </a:r>
            <a:r>
              <a:rPr lang="de-DE" sz="900" dirty="0" err="1">
                <a:latin typeface="+mn-lt"/>
              </a:rPr>
              <a:t>Tobudic</a:t>
            </a:r>
            <a:r>
              <a:rPr lang="de-DE" sz="900" dirty="0">
                <a:latin typeface="+mn-lt"/>
              </a:rPr>
              <a:t> S, </a:t>
            </a:r>
            <a:r>
              <a:rPr lang="de-DE" sz="900" dirty="0" err="1">
                <a:latin typeface="+mn-lt"/>
              </a:rPr>
              <a:t>Assadian</a:t>
            </a:r>
            <a:r>
              <a:rPr lang="de-DE" sz="900" dirty="0">
                <a:latin typeface="+mn-lt"/>
              </a:rPr>
              <a:t> O, </a:t>
            </a:r>
            <a:r>
              <a:rPr lang="de-DE" sz="900" dirty="0" err="1">
                <a:latin typeface="+mn-lt"/>
              </a:rPr>
              <a:t>Presterl</a:t>
            </a:r>
            <a:r>
              <a:rPr lang="de-DE" sz="900" dirty="0">
                <a:latin typeface="+mn-lt"/>
              </a:rPr>
              <a:t> E, Windhager R, </a:t>
            </a:r>
            <a:r>
              <a:rPr lang="de-DE" sz="900" dirty="0" err="1">
                <a:latin typeface="+mn-lt"/>
              </a:rPr>
              <a:t>Holinka</a:t>
            </a:r>
            <a:r>
              <a:rPr lang="de-DE" sz="900" dirty="0">
                <a:latin typeface="+mn-lt"/>
              </a:rPr>
              <a:t> J. Zirconium Nitride Coating </a:t>
            </a:r>
            <a:r>
              <a:rPr lang="de-DE" sz="900" dirty="0" err="1">
                <a:latin typeface="+mn-lt"/>
              </a:rPr>
              <a:t>Reduced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Staphylococcus</a:t>
            </a:r>
            <a:r>
              <a:rPr lang="de-DE" sz="900" dirty="0">
                <a:latin typeface="+mn-lt"/>
              </a:rPr>
              <a:t> epidermidis Biofilm Formation on </a:t>
            </a:r>
            <a:r>
              <a:rPr lang="de-DE" sz="900" dirty="0" err="1">
                <a:latin typeface="+mn-lt"/>
              </a:rPr>
              <a:t>Orthopaedic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Implant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Surfaces</a:t>
            </a:r>
            <a:r>
              <a:rPr lang="de-DE" sz="900" dirty="0">
                <a:latin typeface="+mn-lt"/>
              </a:rPr>
              <a:t>: An In Vitro Study. </a:t>
            </a:r>
            <a:r>
              <a:rPr lang="de-DE" sz="900" dirty="0" err="1">
                <a:latin typeface="+mn-lt"/>
              </a:rPr>
              <a:t>Clin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Orthop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Relat</a:t>
            </a:r>
            <a:r>
              <a:rPr lang="de-DE" sz="900" dirty="0">
                <a:latin typeface="+mn-lt"/>
              </a:rPr>
              <a:t> Res. 2019 Feb;477(2):461-466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900" dirty="0">
                <a:latin typeface="+mn-lt"/>
              </a:rPr>
              <a:t>Beyer F, </a:t>
            </a:r>
            <a:r>
              <a:rPr lang="en-US" sz="900" dirty="0" err="1">
                <a:latin typeface="+mn-lt"/>
              </a:rPr>
              <a:t>Lützner</a:t>
            </a:r>
            <a:r>
              <a:rPr lang="en-US" sz="900" dirty="0">
                <a:latin typeface="+mn-lt"/>
              </a:rPr>
              <a:t> C, Kirschner S, </a:t>
            </a:r>
            <a:r>
              <a:rPr lang="en-US" sz="900" dirty="0" err="1">
                <a:latin typeface="+mn-lt"/>
              </a:rPr>
              <a:t>Lützner</a:t>
            </a:r>
            <a:r>
              <a:rPr lang="en-US" sz="900" dirty="0">
                <a:latin typeface="+mn-lt"/>
              </a:rPr>
              <a:t> J. Midterm Results After Coated and Uncoated TKA: A Randomized Controlled Study. Orthopedics. 2016 May; 39 (3 Suppl): S13-7.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900" dirty="0">
                <a:latin typeface="+mn-lt"/>
              </a:rPr>
              <a:t>National Joint Registry. 17 Annual Report 2020, </a:t>
            </a:r>
            <a:r>
              <a:rPr lang="en-US" sz="900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www.reports.njrcentre.org.uk</a:t>
            </a:r>
            <a:endParaRPr lang="en-US" sz="900" dirty="0">
              <a:latin typeface="+mn-lt"/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900" dirty="0" err="1">
                <a:latin typeface="+mn-lt"/>
              </a:rPr>
              <a:t>Grimberg</a:t>
            </a:r>
            <a:r>
              <a:rPr lang="en-US" sz="900" dirty="0">
                <a:latin typeface="+mn-lt"/>
              </a:rPr>
              <a:t> A, G</a:t>
            </a:r>
            <a:r>
              <a:rPr lang="sv-SE" sz="900" dirty="0">
                <a:latin typeface="+mn-lt"/>
              </a:rPr>
              <a:t>rupp T, Elliott J, </a:t>
            </a:r>
            <a:r>
              <a:rPr lang="de-DE" sz="900" dirty="0">
                <a:latin typeface="+mn-lt"/>
              </a:rPr>
              <a:t>Melsheimer O, Jansson V, Steinbrück A.</a:t>
            </a:r>
            <a:r>
              <a:rPr lang="en-US" sz="900" dirty="0">
                <a:latin typeface="+mn-lt"/>
              </a:rPr>
              <a:t> Ceramic Coating in Cemented Primary Total Knee Arthroplasty is Not Associated With Decreased Risk of Revision due to Early </a:t>
            </a:r>
            <a:r>
              <a:rPr lang="de-DE" sz="900" dirty="0" err="1">
                <a:latin typeface="+mn-lt"/>
              </a:rPr>
              <a:t>Prosthetic</a:t>
            </a:r>
            <a:r>
              <a:rPr lang="de-DE" sz="900" dirty="0">
                <a:latin typeface="+mn-lt"/>
              </a:rPr>
              <a:t> Joint </a:t>
            </a:r>
            <a:r>
              <a:rPr lang="de-DE" sz="900" dirty="0" err="1">
                <a:latin typeface="+mn-lt"/>
              </a:rPr>
              <a:t>Infection</a:t>
            </a:r>
            <a:r>
              <a:rPr lang="de-DE" sz="900" dirty="0">
                <a:latin typeface="+mn-lt"/>
              </a:rPr>
              <a:t>. The Journal </a:t>
            </a:r>
            <a:r>
              <a:rPr lang="de-DE" sz="900" dirty="0" err="1">
                <a:latin typeface="+mn-lt"/>
              </a:rPr>
              <a:t>of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Arthroplasty</a:t>
            </a:r>
            <a:r>
              <a:rPr lang="de-DE" sz="900" dirty="0">
                <a:latin typeface="+mn-lt"/>
              </a:rPr>
              <a:t> 2020; 36: 991-7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900" dirty="0">
                <a:latin typeface="+mn-lt"/>
              </a:rPr>
              <a:t>Walde TA, Burgdorf D, Walde HJ. </a:t>
            </a:r>
            <a:r>
              <a:rPr lang="de-DE" sz="900" dirty="0" err="1">
                <a:latin typeface="+mn-lt"/>
              </a:rPr>
              <a:t>Process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optimization</a:t>
            </a:r>
            <a:r>
              <a:rPr lang="de-DE" sz="900" dirty="0">
                <a:latin typeface="+mn-lt"/>
              </a:rPr>
              <a:t> in </a:t>
            </a:r>
            <a:r>
              <a:rPr lang="de-DE" sz="900" dirty="0" err="1">
                <a:latin typeface="+mn-lt"/>
              </a:rPr>
              <a:t>navigated</a:t>
            </a:r>
            <a:r>
              <a:rPr lang="de-DE" sz="900" dirty="0">
                <a:latin typeface="+mn-lt"/>
              </a:rPr>
              <a:t> total </a:t>
            </a:r>
            <a:r>
              <a:rPr lang="de-DE" sz="900" dirty="0" err="1">
                <a:latin typeface="+mn-lt"/>
              </a:rPr>
              <a:t>knee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arthroplasty</a:t>
            </a:r>
            <a:r>
              <a:rPr lang="de-DE" sz="900" dirty="0">
                <a:latin typeface="+mn-lt"/>
              </a:rPr>
              <a:t>. </a:t>
            </a:r>
            <a:r>
              <a:rPr lang="de-DE" sz="900" dirty="0" err="1">
                <a:latin typeface="+mn-lt"/>
              </a:rPr>
              <a:t>Orthopedics</a:t>
            </a:r>
            <a:r>
              <a:rPr lang="de-DE" sz="900" dirty="0">
                <a:latin typeface="+mn-lt"/>
              </a:rPr>
              <a:t> 2005; 28 (10, </a:t>
            </a:r>
            <a:r>
              <a:rPr lang="de-DE" sz="900" dirty="0" err="1">
                <a:latin typeface="+mn-lt"/>
              </a:rPr>
              <a:t>Suppl</a:t>
            </a:r>
            <a:r>
              <a:rPr lang="de-DE" sz="900" dirty="0">
                <a:latin typeface="+mn-lt"/>
              </a:rPr>
              <a:t>): 1255-8.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900" dirty="0" err="1">
                <a:latin typeface="+mn-lt"/>
              </a:rPr>
              <a:t>Saragaglia</a:t>
            </a:r>
            <a:r>
              <a:rPr lang="de-DE" sz="900" dirty="0">
                <a:latin typeface="+mn-lt"/>
              </a:rPr>
              <a:t> D, </a:t>
            </a:r>
            <a:r>
              <a:rPr lang="de-DE" sz="900" dirty="0" err="1">
                <a:latin typeface="+mn-lt"/>
              </a:rPr>
              <a:t>Sigwalt</a:t>
            </a:r>
            <a:r>
              <a:rPr lang="de-DE" sz="900" dirty="0">
                <a:latin typeface="+mn-lt"/>
              </a:rPr>
              <a:t> L, Gaillot J, Morin V, Rubens-Duval B, </a:t>
            </a:r>
            <a:r>
              <a:rPr lang="de-DE" sz="900" dirty="0" err="1">
                <a:latin typeface="+mn-lt"/>
              </a:rPr>
              <a:t>Pailhé</a:t>
            </a:r>
            <a:r>
              <a:rPr lang="de-DE" sz="900" dirty="0">
                <a:latin typeface="+mn-lt"/>
              </a:rPr>
              <a:t> R. </a:t>
            </a:r>
            <a:r>
              <a:rPr lang="de-DE" sz="900" dirty="0" err="1">
                <a:latin typeface="+mn-lt"/>
              </a:rPr>
              <a:t>Results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with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eight</a:t>
            </a:r>
            <a:r>
              <a:rPr lang="de-DE" sz="900" dirty="0">
                <a:latin typeface="+mn-lt"/>
              </a:rPr>
              <a:t> and a half </a:t>
            </a:r>
            <a:r>
              <a:rPr lang="de-DE" sz="900" dirty="0" err="1">
                <a:latin typeface="+mn-lt"/>
              </a:rPr>
              <a:t>years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average</a:t>
            </a:r>
            <a:r>
              <a:rPr lang="de-DE" sz="900" dirty="0">
                <a:latin typeface="+mn-lt"/>
              </a:rPr>
              <a:t> follow-</a:t>
            </a:r>
            <a:r>
              <a:rPr lang="de-DE" sz="900" dirty="0" err="1">
                <a:latin typeface="+mn-lt"/>
              </a:rPr>
              <a:t>up</a:t>
            </a:r>
            <a:r>
              <a:rPr lang="de-DE" sz="900" dirty="0">
                <a:latin typeface="+mn-lt"/>
              </a:rPr>
              <a:t> on </a:t>
            </a:r>
            <a:r>
              <a:rPr lang="de-DE" sz="900" dirty="0" err="1">
                <a:latin typeface="+mn-lt"/>
              </a:rPr>
              <a:t>two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hundred</a:t>
            </a:r>
            <a:r>
              <a:rPr lang="de-DE" sz="900" dirty="0">
                <a:latin typeface="+mn-lt"/>
              </a:rPr>
              <a:t> and </a:t>
            </a:r>
            <a:r>
              <a:rPr lang="de-DE" sz="900" dirty="0" err="1">
                <a:latin typeface="+mn-lt"/>
              </a:rPr>
              <a:t>eight</a:t>
            </a:r>
            <a:r>
              <a:rPr lang="de-DE" sz="900" dirty="0">
                <a:latin typeface="+mn-lt"/>
              </a:rPr>
              <a:t> e-Motion FP® </a:t>
            </a:r>
            <a:r>
              <a:rPr lang="de-DE" sz="900" dirty="0" err="1">
                <a:latin typeface="+mn-lt"/>
              </a:rPr>
              <a:t>knee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prostheses</a:t>
            </a:r>
            <a:r>
              <a:rPr lang="de-DE" sz="900" dirty="0">
                <a:latin typeface="+mn-lt"/>
              </a:rPr>
              <a:t>, </a:t>
            </a:r>
            <a:r>
              <a:rPr lang="de-DE" sz="900" dirty="0" err="1">
                <a:latin typeface="+mn-lt"/>
              </a:rPr>
              <a:t>fitted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using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computer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navigation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for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knee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osteoarthritis</a:t>
            </a:r>
            <a:r>
              <a:rPr lang="de-DE" sz="900" dirty="0">
                <a:latin typeface="+mn-lt"/>
              </a:rPr>
              <a:t> in </a:t>
            </a:r>
            <a:r>
              <a:rPr lang="de-DE" sz="900" dirty="0" err="1">
                <a:latin typeface="+mn-lt"/>
              </a:rPr>
              <a:t>patients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with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over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ten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degrees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genu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varum</a:t>
            </a:r>
            <a:r>
              <a:rPr lang="de-DE" sz="900" dirty="0">
                <a:latin typeface="+mn-lt"/>
              </a:rPr>
              <a:t>. </a:t>
            </a:r>
            <a:r>
              <a:rPr lang="de-DE" sz="900" dirty="0" err="1">
                <a:latin typeface="+mn-lt"/>
              </a:rPr>
              <a:t>Int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Orthop</a:t>
            </a:r>
            <a:r>
              <a:rPr lang="de-DE" sz="900" dirty="0">
                <a:latin typeface="+mn-lt"/>
              </a:rPr>
              <a:t>. 2018 Apr;42(4):799-804. </a:t>
            </a:r>
            <a:r>
              <a:rPr lang="de-DE" sz="900" dirty="0" err="1">
                <a:latin typeface="+mn-lt"/>
              </a:rPr>
              <a:t>doi</a:t>
            </a:r>
            <a:r>
              <a:rPr lang="de-DE" sz="900" dirty="0">
                <a:latin typeface="+mn-lt"/>
              </a:rPr>
              <a:t>: 10.1007/s00264-017-3618-8. </a:t>
            </a:r>
            <a:r>
              <a:rPr lang="de-DE" sz="900" dirty="0" err="1">
                <a:latin typeface="+mn-lt"/>
              </a:rPr>
              <a:t>Epub</a:t>
            </a:r>
            <a:r>
              <a:rPr lang="de-DE" sz="900" dirty="0">
                <a:latin typeface="+mn-lt"/>
              </a:rPr>
              <a:t> 2017 Aug 22. PMID: 28831536.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900" dirty="0" err="1">
                <a:latin typeface="+mn-lt"/>
              </a:rPr>
              <a:t>Yaffe</a:t>
            </a:r>
            <a:r>
              <a:rPr lang="de-DE" sz="900" dirty="0">
                <a:latin typeface="+mn-lt"/>
              </a:rPr>
              <a:t> M, Chan P, </a:t>
            </a:r>
            <a:r>
              <a:rPr lang="de-DE" sz="900" dirty="0" err="1">
                <a:latin typeface="+mn-lt"/>
              </a:rPr>
              <a:t>Goyal</a:t>
            </a:r>
            <a:r>
              <a:rPr lang="de-DE" sz="900" dirty="0">
                <a:latin typeface="+mn-lt"/>
              </a:rPr>
              <a:t> N, Luo M, Cayo M, </a:t>
            </a:r>
            <a:r>
              <a:rPr lang="de-DE" sz="900" dirty="0" err="1">
                <a:latin typeface="+mn-lt"/>
              </a:rPr>
              <a:t>Stulberg</a:t>
            </a:r>
            <a:r>
              <a:rPr lang="de-DE" sz="900" dirty="0">
                <a:latin typeface="+mn-lt"/>
              </a:rPr>
              <a:t> SD. Computer-</a:t>
            </a:r>
            <a:r>
              <a:rPr lang="de-DE" sz="900" dirty="0" err="1">
                <a:latin typeface="+mn-lt"/>
              </a:rPr>
              <a:t>assisted</a:t>
            </a:r>
            <a:r>
              <a:rPr lang="de-DE" sz="900" dirty="0">
                <a:latin typeface="+mn-lt"/>
              </a:rPr>
              <a:t> versus </a:t>
            </a:r>
            <a:r>
              <a:rPr lang="de-DE" sz="900" dirty="0" err="1">
                <a:latin typeface="+mn-lt"/>
              </a:rPr>
              <a:t>manual</a:t>
            </a:r>
            <a:r>
              <a:rPr lang="de-DE" sz="900" dirty="0">
                <a:latin typeface="+mn-lt"/>
              </a:rPr>
              <a:t> TKA: </a:t>
            </a:r>
            <a:r>
              <a:rPr lang="de-DE" sz="900" dirty="0" err="1">
                <a:latin typeface="+mn-lt"/>
              </a:rPr>
              <a:t>no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difference</a:t>
            </a:r>
            <a:r>
              <a:rPr lang="de-DE" sz="900" dirty="0">
                <a:latin typeface="+mn-lt"/>
              </a:rPr>
              <a:t> in </a:t>
            </a:r>
            <a:r>
              <a:rPr lang="de-DE" sz="900" dirty="0" err="1">
                <a:latin typeface="+mn-lt"/>
              </a:rPr>
              <a:t>clinical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or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functional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outcomes</a:t>
            </a:r>
            <a:r>
              <a:rPr lang="de-DE" sz="900" dirty="0">
                <a:latin typeface="+mn-lt"/>
              </a:rPr>
              <a:t> at 5-year follow-</a:t>
            </a:r>
            <a:r>
              <a:rPr lang="de-DE" sz="900" dirty="0" err="1">
                <a:latin typeface="+mn-lt"/>
              </a:rPr>
              <a:t>up</a:t>
            </a:r>
            <a:r>
              <a:rPr lang="de-DE" sz="900" dirty="0">
                <a:latin typeface="+mn-lt"/>
              </a:rPr>
              <a:t>. </a:t>
            </a:r>
            <a:r>
              <a:rPr lang="de-DE" sz="900" dirty="0" err="1">
                <a:latin typeface="+mn-lt"/>
              </a:rPr>
              <a:t>Orthopedics</a:t>
            </a:r>
            <a:r>
              <a:rPr lang="de-DE" sz="900" dirty="0">
                <a:latin typeface="+mn-lt"/>
              </a:rPr>
              <a:t>. 2013 May;36(5):e627-32. </a:t>
            </a:r>
            <a:r>
              <a:rPr lang="de-DE" sz="900" dirty="0" err="1">
                <a:latin typeface="+mn-lt"/>
              </a:rPr>
              <a:t>doi</a:t>
            </a:r>
            <a:r>
              <a:rPr lang="de-DE" sz="900" dirty="0">
                <a:latin typeface="+mn-lt"/>
              </a:rPr>
              <a:t>: 10.3928/01477447-20130426-26. PMID: 23672916.</a:t>
            </a:r>
          </a:p>
          <a:p>
            <a:pPr marL="228600" indent="-228600">
              <a:buSzPct val="100000"/>
              <a:buFont typeface="+mj-lt"/>
              <a:buAutoNum type="arabicPeriod"/>
            </a:pPr>
            <a:endParaRPr lang="en-US" sz="900" dirty="0">
              <a:latin typeface="+mn-lt"/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endParaRPr lang="de-DE" sz="900" dirty="0">
              <a:latin typeface="+mn-lt"/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endParaRPr lang="de-DE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9339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8" hidden="1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B. Braun Deutschland GmbH &amp; Co. KG </a:t>
            </a:r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81D2A-10EE-45CA-B672-13EC15929D94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itel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Impressum</a:t>
            </a:r>
          </a:p>
        </p:txBody>
      </p:sp>
      <p:sp>
        <p:nvSpPr>
          <p:cNvPr id="17" name="Inhaltsplatzhalter 16"/>
          <p:cNvSpPr>
            <a:spLocks noGrp="1"/>
          </p:cNvSpPr>
          <p:nvPr>
            <p:ph idx="1"/>
          </p:nvPr>
        </p:nvSpPr>
        <p:spPr>
          <a:xfrm>
            <a:off x="806074" y="2097066"/>
            <a:ext cx="10798539" cy="4320266"/>
          </a:xfrm>
        </p:spPr>
        <p:txBody>
          <a:bodyPr/>
          <a:lstStyle/>
          <a:p>
            <a:r>
              <a:rPr lang="de-DE" sz="1800" b="1" dirty="0">
                <a:solidFill>
                  <a:srgbClr val="2B2B2B"/>
                </a:solidFill>
              </a:rPr>
              <a:t>Anschrift</a:t>
            </a:r>
          </a:p>
          <a:p>
            <a:r>
              <a:rPr lang="de-DE" sz="1600" dirty="0">
                <a:solidFill>
                  <a:srgbClr val="2B2B2B"/>
                </a:solidFill>
              </a:rPr>
              <a:t>B. Braun Deutschland GmbH &amp; Co. KG</a:t>
            </a:r>
            <a:br>
              <a:rPr lang="de-DE" sz="1600" dirty="0">
                <a:solidFill>
                  <a:srgbClr val="2B2B2B"/>
                </a:solidFill>
              </a:rPr>
            </a:br>
            <a:r>
              <a:rPr lang="de-DE" sz="1600" dirty="0">
                <a:solidFill>
                  <a:srgbClr val="2B2B2B"/>
                </a:solidFill>
              </a:rPr>
              <a:t>Carl-Braun-Straße 1</a:t>
            </a:r>
            <a:br>
              <a:rPr lang="de-DE" sz="1600" dirty="0">
                <a:solidFill>
                  <a:srgbClr val="2B2B2B"/>
                </a:solidFill>
              </a:rPr>
            </a:br>
            <a:r>
              <a:rPr lang="de-DE" sz="1600" dirty="0">
                <a:solidFill>
                  <a:srgbClr val="2B2B2B"/>
                </a:solidFill>
              </a:rPr>
              <a:t>D-34212 Melsungen</a:t>
            </a:r>
          </a:p>
          <a:p>
            <a:endParaRPr lang="de-DE" sz="1800" dirty="0">
              <a:solidFill>
                <a:srgbClr val="711E82"/>
              </a:solidFill>
            </a:endParaRPr>
          </a:p>
          <a:p>
            <a:r>
              <a:rPr lang="de-DE" sz="1800" b="1" dirty="0">
                <a:solidFill>
                  <a:srgbClr val="2B2B2B"/>
                </a:solidFill>
              </a:rPr>
              <a:t>Disclaimer</a:t>
            </a:r>
          </a:p>
          <a:p>
            <a:r>
              <a:rPr lang="de-DE" sz="1600" dirty="0">
                <a:solidFill>
                  <a:srgbClr val="2B2B2B"/>
                </a:solidFill>
              </a:rPr>
              <a:t>Alle Urheberrechte an den Daten und Dokumentationen bleiben ausdrücklich der </a:t>
            </a:r>
            <a:br>
              <a:rPr lang="de-DE" sz="1600" dirty="0">
                <a:solidFill>
                  <a:srgbClr val="2B2B2B"/>
                </a:solidFill>
              </a:rPr>
            </a:br>
            <a:r>
              <a:rPr lang="de-DE" sz="1600" dirty="0">
                <a:solidFill>
                  <a:srgbClr val="2B2B2B"/>
                </a:solidFill>
              </a:rPr>
              <a:t>B. Braun Melsungen AG vorbehalten. Die Inhalte stehen den Nutzern nur zur Einsicht zur Verfügung. </a:t>
            </a:r>
          </a:p>
          <a:p>
            <a:r>
              <a:rPr lang="de-DE" sz="1600" dirty="0">
                <a:solidFill>
                  <a:srgbClr val="2B2B2B"/>
                </a:solidFill>
              </a:rPr>
              <a:t>Die – auch auszugsweise – Vervielfältigung von Dokumentationen ist untersagt und bedarf der ausdrücklichen Vereinbarung.</a:t>
            </a:r>
          </a:p>
          <a:p>
            <a:endParaRPr lang="de-DE" dirty="0">
              <a:solidFill>
                <a:srgbClr val="2B2B2B"/>
              </a:solidFill>
            </a:endParaRPr>
          </a:p>
          <a:p>
            <a:r>
              <a:rPr lang="de-DE" sz="1800" b="1" dirty="0">
                <a:solidFill>
                  <a:srgbClr val="2B2B2B"/>
                </a:solidFill>
              </a:rPr>
              <a:t>Stand</a:t>
            </a:r>
          </a:p>
          <a:p>
            <a:r>
              <a:rPr lang="de-DE" sz="1600" dirty="0">
                <a:solidFill>
                  <a:schemeClr val="tx1"/>
                </a:solidFill>
              </a:rPr>
              <a:t>09</a:t>
            </a:r>
            <a:r>
              <a:rPr lang="de-DE" sz="1600" dirty="0"/>
              <a:t>-2023 / Dokumenten-Nr</a:t>
            </a:r>
            <a:r>
              <a:rPr lang="de-DE" sz="1600"/>
              <a:t>.: MCO-WM-004292, Version 1.0</a:t>
            </a:r>
            <a:endParaRPr lang="de-DE" sz="1600" dirty="0">
              <a:solidFill>
                <a:srgbClr val="FF0000"/>
              </a:solidFill>
            </a:endParaRPr>
          </a:p>
          <a:p>
            <a:r>
              <a:rPr lang="de-DE" sz="1600" dirty="0"/>
              <a:t>Zur Abgabe an Kunden</a:t>
            </a:r>
            <a:endParaRPr lang="de-DE" sz="1800" dirty="0">
              <a:solidFill>
                <a:srgbClr val="2B2B2B"/>
              </a:solidFill>
            </a:endParaRPr>
          </a:p>
          <a:p>
            <a:endParaRPr lang="de-DE" sz="18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1581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6">
            <a:extLst>
              <a:ext uri="{FF2B5EF4-FFF2-40B4-BE49-F238E27FC236}">
                <a16:creationId xmlns:a16="http://schemas.microsoft.com/office/drawing/2014/main" id="{BEBDAB1E-24A4-478A-8A75-E67C09ED6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VEGA System</a:t>
            </a:r>
            <a:r>
              <a:rPr lang="de-DE" altLang="de-DE" baseline="30000" dirty="0"/>
              <a:t>®</a:t>
            </a:r>
            <a:r>
              <a:rPr lang="de-DE" altLang="de-DE" dirty="0"/>
              <a:t> – Primär PS Vorteile</a:t>
            </a:r>
          </a:p>
        </p:txBody>
      </p:sp>
      <p:sp>
        <p:nvSpPr>
          <p:cNvPr id="36867" name="Fußzeilenplatzhalter 2" hidden="1">
            <a:extLst>
              <a:ext uri="{FF2B5EF4-FFF2-40B4-BE49-F238E27FC236}">
                <a16:creationId xmlns:a16="http://schemas.microsoft.com/office/drawing/2014/main" id="{EFDB384E-A6D8-493A-BB22-6667929EE4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800">
                <a:solidFill>
                  <a:srgbClr val="7F7F7F"/>
                </a:solidFill>
              </a:rPr>
              <a:t>B. Braun Deutschland GmbH &amp; Co. KG </a:t>
            </a:r>
          </a:p>
        </p:txBody>
      </p:sp>
      <p:sp>
        <p:nvSpPr>
          <p:cNvPr id="36868" name="Foliennummernplatzhalter 3" hidden="1">
            <a:extLst>
              <a:ext uri="{FF2B5EF4-FFF2-40B4-BE49-F238E27FC236}">
                <a16:creationId xmlns:a16="http://schemas.microsoft.com/office/drawing/2014/main" id="{E51411DA-C750-43CF-A4EB-99F4DB03897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gray">
          <a:xfrm>
            <a:off x="2151063" y="6546850"/>
            <a:ext cx="3381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800" b="1" kern="1200" smtClean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8D8241BD-C2B3-4661-A384-3F276FA6BDA9}" type="slidenum">
              <a:rPr lang="de-DE" altLang="en-US" smtClean="0"/>
              <a:pPr algn="r">
                <a:spcBef>
                  <a:spcPct val="0"/>
                </a:spcBef>
                <a:defRPr/>
              </a:pPr>
              <a:t>2</a:t>
            </a:fld>
            <a:endParaRPr lang="de-DE" altLang="de-DE" sz="1100" b="0">
              <a:solidFill>
                <a:srgbClr val="898989"/>
              </a:solidFill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0E06F150-BE87-41DF-A48B-E576A7B17D3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894" y="3258344"/>
            <a:ext cx="3887788" cy="1828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814 w 21600"/>
              <a:gd name="T13" fmla="*/ 5814 h 21600"/>
              <a:gd name="T14" fmla="*/ 15786 w 21600"/>
              <a:gd name="T15" fmla="*/ 15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027" y="21600"/>
                </a:lnTo>
                <a:lnTo>
                  <a:pt x="13573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72000" rIns="0" bIns="72000" anchor="ctr"/>
          <a:lstStyle/>
          <a:p>
            <a:pPr>
              <a:defRPr/>
            </a:pPr>
            <a:endParaRPr lang="de-D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2FB68E-F031-45AD-9535-B7DD3930B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2060575"/>
            <a:ext cx="549275" cy="530225"/>
          </a:xfrm>
          <a:prstGeom prst="rect">
            <a:avLst/>
          </a:prstGeom>
          <a:solidFill>
            <a:srgbClr val="711E8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de-DE" sz="2800" b="1" dirty="0">
                <a:solidFill>
                  <a:schemeClr val="bg1"/>
                </a:solidFill>
                <a:latin typeface="+mn-lt"/>
              </a:rPr>
              <a:t>+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D91C660-339D-40F5-9B1E-CF77BB2E0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062163"/>
            <a:ext cx="8045450" cy="530225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/>
          <a:p>
            <a:pPr lvl="0" eaLnBrk="0" hangingPunct="0">
              <a:defRPr/>
            </a:pPr>
            <a:r>
              <a:rPr lang="de-DE" sz="1800" dirty="0">
                <a:solidFill>
                  <a:srgbClr val="000000"/>
                </a:solidFill>
              </a:rPr>
              <a:t>AS </a:t>
            </a:r>
            <a:r>
              <a:rPr lang="de-DE" sz="1800" dirty="0" err="1">
                <a:solidFill>
                  <a:srgbClr val="000000"/>
                </a:solidFill>
              </a:rPr>
              <a:t>Advanced</a:t>
            </a:r>
            <a:r>
              <a:rPr lang="de-DE" sz="1800" dirty="0">
                <a:solidFill>
                  <a:srgbClr val="000000"/>
                </a:solidFill>
              </a:rPr>
              <a:t> Surface Technologie</a:t>
            </a:r>
            <a:endParaRPr lang="de-DE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50F3A89-C78F-41DB-BA99-84A984D7E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2660650"/>
            <a:ext cx="549275" cy="531813"/>
          </a:xfrm>
          <a:prstGeom prst="rect">
            <a:avLst/>
          </a:prstGeom>
          <a:solidFill>
            <a:srgbClr val="711E8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de-DE" sz="2800" b="1">
                <a:solidFill>
                  <a:schemeClr val="bg1"/>
                </a:solidFill>
                <a:latin typeface="+mn-lt"/>
              </a:rPr>
              <a:t>+</a:t>
            </a:r>
            <a:endParaRPr lang="de-DE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F65FCB72-F286-4140-BF44-DEDCB45A1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662238"/>
            <a:ext cx="8045450" cy="531812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/>
          <a:p>
            <a:pPr>
              <a:defRPr/>
            </a:pPr>
            <a:r>
              <a:rPr lang="de-DE" sz="1800" dirty="0"/>
              <a:t>Natürliche Kinematik</a:t>
            </a:r>
            <a:r>
              <a:rPr lang="de-DE" sz="1800" baseline="30000" dirty="0"/>
              <a:t>(1)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298C567-45F0-4FFE-AE1F-4FF707891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3260725"/>
            <a:ext cx="549275" cy="531813"/>
          </a:xfrm>
          <a:prstGeom prst="rect">
            <a:avLst/>
          </a:prstGeom>
          <a:solidFill>
            <a:srgbClr val="711E8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de-DE" sz="2800" b="1">
                <a:solidFill>
                  <a:schemeClr val="bg1"/>
                </a:solidFill>
                <a:latin typeface="+mn-lt"/>
              </a:rPr>
              <a:t>+</a:t>
            </a:r>
            <a:endParaRPr lang="de-DE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DA0269D5-C383-4806-B08F-BEC817E2A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62313"/>
            <a:ext cx="8045450" cy="531812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/>
          <a:p>
            <a:pPr>
              <a:defRPr/>
            </a:pPr>
            <a:r>
              <a:rPr lang="de-DE" sz="1800" dirty="0"/>
              <a:t>Reduzierter Patella-Anpressdruck</a:t>
            </a:r>
            <a:r>
              <a:rPr lang="de-DE" sz="1800" baseline="30000" dirty="0"/>
              <a:t>(2)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8A6DF85-0FC4-4AAB-A568-666E2359F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3862388"/>
            <a:ext cx="549275" cy="530225"/>
          </a:xfrm>
          <a:prstGeom prst="rect">
            <a:avLst/>
          </a:prstGeom>
          <a:solidFill>
            <a:srgbClr val="711E8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de-DE" sz="2800" b="1">
                <a:solidFill>
                  <a:schemeClr val="bg1"/>
                </a:solidFill>
                <a:latin typeface="+mn-lt"/>
              </a:rPr>
              <a:t>+</a:t>
            </a:r>
            <a:endParaRPr lang="de-DE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B18A04AB-ABCF-4373-924E-5F0F748E2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863975"/>
            <a:ext cx="8045450" cy="530225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/>
          <a:p>
            <a:pPr>
              <a:defRPr/>
            </a:pPr>
            <a:r>
              <a:rPr lang="de-DE" sz="1800" dirty="0"/>
              <a:t>PS+ Gleitfläche für Varus / Valgus Stabilität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166F1490-23E4-4DC3-80FF-E3E735C45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4462463"/>
            <a:ext cx="549275" cy="530225"/>
          </a:xfrm>
          <a:prstGeom prst="rect">
            <a:avLst/>
          </a:prstGeom>
          <a:solidFill>
            <a:srgbClr val="711E8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de-DE" sz="2800" b="1">
                <a:solidFill>
                  <a:schemeClr val="bg1"/>
                </a:solidFill>
                <a:latin typeface="+mn-lt"/>
              </a:rPr>
              <a:t>+</a:t>
            </a:r>
            <a:endParaRPr lang="de-DE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B4FA5559-D786-4226-A322-24A636F74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464050"/>
            <a:ext cx="8045450" cy="530225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/>
          <a:p>
            <a:pPr>
              <a:defRPr/>
            </a:pPr>
            <a:r>
              <a:rPr lang="de-DE" sz="1800" dirty="0"/>
              <a:t>Kleine PS Box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CF9F766C-B9DD-4B6E-A73B-AE386E184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5062538"/>
            <a:ext cx="549275" cy="531812"/>
          </a:xfrm>
          <a:prstGeom prst="rect">
            <a:avLst/>
          </a:prstGeom>
          <a:solidFill>
            <a:srgbClr val="711E8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de-DE" sz="2800" b="1">
                <a:solidFill>
                  <a:schemeClr val="bg1"/>
                </a:solidFill>
                <a:latin typeface="+mn-lt"/>
              </a:rPr>
              <a:t>+</a:t>
            </a:r>
            <a:endParaRPr lang="de-DE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B9FF3A8B-BD27-4D34-8260-2017A62C2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064125"/>
            <a:ext cx="8045450" cy="531813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/>
          <a:p>
            <a:pPr>
              <a:defRPr/>
            </a:pPr>
            <a:r>
              <a:rPr lang="de-DE" sz="1800" dirty="0">
                <a:solidFill>
                  <a:srgbClr val="000000"/>
                </a:solidFill>
              </a:rPr>
              <a:t>Feine Größenabstimmung</a:t>
            </a:r>
            <a:r>
              <a:rPr lang="de-DE" sz="1800" dirty="0"/>
              <a:t> 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992FAD2E-89AA-4F2E-8510-D889A28EC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5662613"/>
            <a:ext cx="549275" cy="531812"/>
          </a:xfrm>
          <a:prstGeom prst="rect">
            <a:avLst/>
          </a:prstGeom>
          <a:solidFill>
            <a:srgbClr val="711E8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de-DE" sz="2800" b="1">
                <a:solidFill>
                  <a:schemeClr val="bg1"/>
                </a:solidFill>
                <a:latin typeface="+mn-lt"/>
              </a:rPr>
              <a:t>+</a:t>
            </a:r>
            <a:endParaRPr lang="de-DE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C73069AC-7F48-45E0-B90E-60F02703A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664200"/>
            <a:ext cx="8045450" cy="531813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/>
          <a:p>
            <a:pPr>
              <a:defRPr/>
            </a:pPr>
            <a:r>
              <a:rPr lang="de-DE" sz="1800" dirty="0"/>
              <a:t>Navigierbar mit </a:t>
            </a:r>
            <a:r>
              <a:rPr lang="de-DE" sz="1800" dirty="0" err="1"/>
              <a:t>OrthoPilot</a:t>
            </a:r>
            <a:r>
              <a:rPr lang="de-DE" sz="1800" baseline="30000" dirty="0"/>
              <a:t>® Elite</a:t>
            </a:r>
          </a:p>
        </p:txBody>
      </p:sp>
      <p:pic>
        <p:nvPicPr>
          <p:cNvPr id="36885" name="Grafik 1" descr="vega_medial_pivot_i2_078.jpg">
            <a:extLst>
              <a:ext uri="{FF2B5EF4-FFF2-40B4-BE49-F238E27FC236}">
                <a16:creationId xmlns:a16="http://schemas.microsoft.com/office/drawing/2014/main" id="{D1A5DBDE-5116-4534-9DDB-EA3EAB31BB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r="19292" b="-610"/>
          <a:stretch>
            <a:fillRect/>
          </a:stretch>
        </p:blipFill>
        <p:spPr bwMode="auto">
          <a:xfrm>
            <a:off x="407368" y="3040670"/>
            <a:ext cx="1928813" cy="2368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38DF502-DE82-8827-61E7-A82B59207A92}"/>
              </a:ext>
            </a:extLst>
          </p:cNvPr>
          <p:cNvSpPr txBox="1">
            <a:spLocks/>
          </p:cNvSpPr>
          <p:nvPr/>
        </p:nvSpPr>
        <p:spPr>
          <a:xfrm>
            <a:off x="4799856" y="6417332"/>
            <a:ext cx="3564396" cy="108012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800" dirty="0">
                <a:solidFill>
                  <a:srgbClr val="9C9A94"/>
                </a:solidFill>
              </a:rPr>
              <a:t>1) Mihalko et al. 2013; 2) Konno et al. 2014</a:t>
            </a:r>
          </a:p>
          <a:p>
            <a:pPr defTabSz="914400"/>
            <a:endParaRPr lang="en-US" sz="800" dirty="0">
              <a:solidFill>
                <a:srgbClr val="9C9A9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13822-9E6C-4A55-B803-29C33055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/>
              <a:t>AS </a:t>
            </a:r>
            <a:r>
              <a:rPr lang="de-DE" dirty="0" err="1"/>
              <a:t>Advanced</a:t>
            </a:r>
            <a:r>
              <a:rPr lang="de-DE" dirty="0"/>
              <a:t> Surface</a:t>
            </a:r>
            <a:br>
              <a:rPr lang="de-DE" dirty="0"/>
            </a:br>
            <a:r>
              <a:rPr lang="de-DE" dirty="0">
                <a:solidFill>
                  <a:srgbClr val="00B482"/>
                </a:solidFill>
              </a:rPr>
              <a:t>7 Schichten schützen Sie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8FA9A4D-9FD0-46A1-B33E-FC67436D3F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spcAft>
                <a:spcPts val="1800"/>
              </a:spcAft>
            </a:pPr>
            <a:r>
              <a:rPr lang="de-DE" sz="1600" dirty="0"/>
              <a:t>7-fach </a:t>
            </a:r>
            <a:r>
              <a:rPr lang="de-DE" sz="1600" dirty="0" err="1"/>
              <a:t>Multilayer</a:t>
            </a:r>
            <a:r>
              <a:rPr lang="de-DE" sz="1600" dirty="0"/>
              <a:t> Beschichtung für Primär und Revision</a:t>
            </a:r>
            <a:endParaRPr lang="de-DE" sz="1600" baseline="30000" dirty="0"/>
          </a:p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en-US" sz="1600" dirty="0" err="1"/>
              <a:t>Keramische</a:t>
            </a:r>
            <a:r>
              <a:rPr lang="en-US" sz="1600" dirty="0"/>
              <a:t> </a:t>
            </a:r>
            <a:r>
              <a:rPr lang="en-US" sz="1600" dirty="0" err="1"/>
              <a:t>Zirkoniumnitrid</a:t>
            </a:r>
            <a:r>
              <a:rPr lang="en-US" sz="1600" dirty="0"/>
              <a:t> </a:t>
            </a:r>
            <a:r>
              <a:rPr lang="en-US" sz="1600" dirty="0" err="1"/>
              <a:t>Oberfläche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00B482"/>
                </a:solidFill>
              </a:rPr>
              <a:t>reduziert</a:t>
            </a:r>
            <a:r>
              <a:rPr lang="en-US" sz="1600" dirty="0">
                <a:solidFill>
                  <a:srgbClr val="00B482"/>
                </a:solidFill>
              </a:rPr>
              <a:t> den PE </a:t>
            </a:r>
            <a:r>
              <a:rPr lang="en-US" sz="1600" dirty="0" err="1">
                <a:solidFill>
                  <a:srgbClr val="00B482"/>
                </a:solidFill>
              </a:rPr>
              <a:t>Abrieb</a:t>
            </a:r>
            <a:r>
              <a:rPr lang="en-US" sz="1600" dirty="0">
                <a:solidFill>
                  <a:srgbClr val="00B482"/>
                </a:solidFill>
              </a:rPr>
              <a:t> </a:t>
            </a:r>
            <a:r>
              <a:rPr lang="en-US" sz="1600" dirty="0"/>
              <a:t>um</a:t>
            </a:r>
            <a:r>
              <a:rPr lang="en-US" sz="1600" dirty="0">
                <a:solidFill>
                  <a:srgbClr val="00B482"/>
                </a:solidFill>
              </a:rPr>
              <a:t> </a:t>
            </a:r>
            <a:r>
              <a:rPr lang="en-US" sz="1600" dirty="0"/>
              <a:t>bis </a:t>
            </a:r>
            <a:r>
              <a:rPr lang="en-US" sz="1600" dirty="0" err="1"/>
              <a:t>zu</a:t>
            </a:r>
            <a:r>
              <a:rPr lang="en-US" sz="1600" dirty="0"/>
              <a:t> 88%</a:t>
            </a:r>
            <a:r>
              <a:rPr lang="en-US" sz="1600" baseline="30000" dirty="0"/>
              <a:t>(3,4,5)</a:t>
            </a:r>
            <a:endParaRPr lang="en-US" sz="1600" dirty="0"/>
          </a:p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de-DE" sz="1600" dirty="0">
                <a:solidFill>
                  <a:srgbClr val="00B482"/>
                </a:solidFill>
              </a:rPr>
              <a:t>Reduktion der Metallionenfreisetzung </a:t>
            </a:r>
            <a:r>
              <a:rPr lang="de-DE" sz="1600" dirty="0"/>
              <a:t>bis an die Messbarkeitsgrenze</a:t>
            </a:r>
            <a:r>
              <a:rPr lang="de-DE" sz="1600" baseline="30000" dirty="0"/>
              <a:t>(4)</a:t>
            </a:r>
            <a:r>
              <a:rPr lang="en-US" sz="1600" dirty="0"/>
              <a:t> </a:t>
            </a:r>
          </a:p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en-US" sz="1600" dirty="0" err="1">
                <a:solidFill>
                  <a:srgbClr val="00B482"/>
                </a:solidFill>
              </a:rPr>
              <a:t>Reduzierte</a:t>
            </a:r>
            <a:r>
              <a:rPr lang="en-US" sz="1600" dirty="0">
                <a:solidFill>
                  <a:srgbClr val="00B482"/>
                </a:solidFill>
              </a:rPr>
              <a:t> </a:t>
            </a:r>
            <a:r>
              <a:rPr lang="en-US" sz="1600" dirty="0" err="1">
                <a:solidFill>
                  <a:srgbClr val="00B482"/>
                </a:solidFill>
              </a:rPr>
              <a:t>Biofilmbildung</a:t>
            </a:r>
            <a:r>
              <a:rPr lang="en-US" sz="1600" baseline="30000" dirty="0">
                <a:solidFill>
                  <a:srgbClr val="00B482"/>
                </a:solidFill>
              </a:rPr>
              <a:t> </a:t>
            </a:r>
            <a:r>
              <a:rPr lang="en-US" sz="1600" baseline="30000" dirty="0"/>
              <a:t>(6)</a:t>
            </a:r>
          </a:p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en-US" sz="1600" dirty="0" err="1"/>
              <a:t>Sicherheit</a:t>
            </a:r>
            <a:r>
              <a:rPr lang="en-US" sz="1600" dirty="0"/>
              <a:t> </a:t>
            </a:r>
            <a:r>
              <a:rPr lang="en-US" sz="1600" dirty="0" err="1"/>
              <a:t>durch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00B482"/>
                </a:solidFill>
              </a:rPr>
              <a:t>sehr</a:t>
            </a:r>
            <a:r>
              <a:rPr lang="en-US" sz="1600" dirty="0">
                <a:solidFill>
                  <a:srgbClr val="00B482"/>
                </a:solidFill>
              </a:rPr>
              <a:t> </a:t>
            </a:r>
            <a:r>
              <a:rPr lang="en-US" sz="1600" dirty="0" err="1">
                <a:solidFill>
                  <a:srgbClr val="00B482"/>
                </a:solidFill>
              </a:rPr>
              <a:t>gute</a:t>
            </a:r>
            <a:r>
              <a:rPr lang="en-US" sz="1600" dirty="0">
                <a:solidFill>
                  <a:srgbClr val="00B482"/>
                </a:solidFill>
              </a:rPr>
              <a:t> </a:t>
            </a:r>
            <a:r>
              <a:rPr lang="en-US" sz="1600" dirty="0" err="1">
                <a:solidFill>
                  <a:srgbClr val="00B482"/>
                </a:solidFill>
              </a:rPr>
              <a:t>Überlebensraten</a:t>
            </a:r>
            <a:r>
              <a:rPr lang="en-US" sz="1600" baseline="30000"/>
              <a:t>(7,8,9)</a:t>
            </a:r>
            <a:endParaRPr lang="en-US" sz="1600" baseline="30000" dirty="0"/>
          </a:p>
          <a:p>
            <a:pPr lvl="3"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de-DE" sz="1600" baseline="30000" dirty="0"/>
          </a:p>
          <a:p>
            <a:pPr lvl="1">
              <a:spcAft>
                <a:spcPts val="1800"/>
              </a:spcAft>
            </a:pPr>
            <a:endParaRPr lang="de-DE" sz="1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4A3D76F-2A41-4451-82AD-2CF20EF8EF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337439" y="1703306"/>
            <a:ext cx="6480309" cy="4497264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15C9113-159D-4CF5-AD89-E38DEA584B86}"/>
              </a:ext>
            </a:extLst>
          </p:cNvPr>
          <p:cNvSpPr txBox="1">
            <a:spLocks/>
          </p:cNvSpPr>
          <p:nvPr/>
        </p:nvSpPr>
        <p:spPr>
          <a:xfrm>
            <a:off x="4079776" y="6381328"/>
            <a:ext cx="7200800" cy="14196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 </a:t>
            </a:r>
            <a:r>
              <a:rPr lang="en-US" sz="800" dirty="0">
                <a:solidFill>
                  <a:srgbClr val="9C9A94"/>
                </a:solidFill>
              </a:rPr>
              <a:t>3) Grupp et al. 2014; 4) Reich et al. 2010; 5) Grupp et al. 2013; 6) </a:t>
            </a:r>
            <a:r>
              <a:rPr lang="en-US" sz="800" dirty="0" err="1">
                <a:solidFill>
                  <a:srgbClr val="9C9A94"/>
                </a:solidFill>
              </a:rPr>
              <a:t>Pilz</a:t>
            </a:r>
            <a:r>
              <a:rPr lang="en-US" sz="800" dirty="0">
                <a:solidFill>
                  <a:srgbClr val="9C9A94"/>
                </a:solidFill>
              </a:rPr>
              <a:t> et al. 2019; 7)  Beyer et al. 2015; 8) NJR Register 2020; 9) </a:t>
            </a:r>
            <a:r>
              <a:rPr lang="en-US" sz="800" dirty="0" err="1">
                <a:solidFill>
                  <a:srgbClr val="9C9A94"/>
                </a:solidFill>
              </a:rPr>
              <a:t>Grimberg</a:t>
            </a:r>
            <a:r>
              <a:rPr lang="en-US" sz="800" dirty="0">
                <a:solidFill>
                  <a:srgbClr val="9C9A94"/>
                </a:solidFill>
              </a:rPr>
              <a:t> et al. 2020</a:t>
            </a:r>
          </a:p>
        </p:txBody>
      </p:sp>
      <p:pic>
        <p:nvPicPr>
          <p:cNvPr id="7" name="Grafik 1" descr="vega_gruppe_i1_046.jpg">
            <a:extLst>
              <a:ext uri="{FF2B5EF4-FFF2-40B4-BE49-F238E27FC236}">
                <a16:creationId xmlns:a16="http://schemas.microsoft.com/office/drawing/2014/main" id="{DF2F7348-AB22-460C-B96F-10343F2E9C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9" r="14172" b="3210"/>
          <a:stretch>
            <a:fillRect/>
          </a:stretch>
        </p:blipFill>
        <p:spPr bwMode="auto">
          <a:xfrm>
            <a:off x="339103" y="2312876"/>
            <a:ext cx="5056206" cy="347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09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F2BA47-C32D-4E8F-A9AA-39DC89ED4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Natürliche Kinematik</a:t>
            </a:r>
            <a:br>
              <a:rPr lang="de-DE" dirty="0"/>
            </a:br>
            <a:r>
              <a:rPr lang="de-DE" dirty="0" err="1">
                <a:solidFill>
                  <a:srgbClr val="00B482"/>
                </a:solidFill>
              </a:rPr>
              <a:t>Asymetrisches</a:t>
            </a:r>
            <a:r>
              <a:rPr lang="de-DE" dirty="0">
                <a:solidFill>
                  <a:srgbClr val="00B482"/>
                </a:solidFill>
              </a:rPr>
              <a:t> Cam-Design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95BDC0-26C9-4C13-8FAF-F4D5B5918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000" y="2060098"/>
            <a:ext cx="5651068" cy="4247039"/>
          </a:xfrm>
        </p:spPr>
        <p:txBody>
          <a:bodyPr/>
          <a:lstStyle/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de-DE" dirty="0" err="1">
                <a:solidFill>
                  <a:srgbClr val="00B482"/>
                </a:solidFill>
              </a:rPr>
              <a:t>Asymetrisches</a:t>
            </a:r>
            <a:r>
              <a:rPr lang="de-DE" dirty="0">
                <a:solidFill>
                  <a:srgbClr val="00B482"/>
                </a:solidFill>
              </a:rPr>
              <a:t> Cam-Design für tibiale Rotationsbewegung in Beugung</a:t>
            </a:r>
            <a:r>
              <a:rPr lang="de-DE" baseline="30000" dirty="0">
                <a:solidFill>
                  <a:srgbClr val="00B482"/>
                </a:solidFill>
              </a:rPr>
              <a:t>(1)</a:t>
            </a:r>
          </a:p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de-DE" dirty="0"/>
              <a:t>Natürliches Rollback</a:t>
            </a:r>
            <a:r>
              <a:rPr lang="de-DE" baseline="30000" dirty="0"/>
              <a:t>(1)</a:t>
            </a:r>
            <a:endParaRPr lang="de-DE" dirty="0"/>
          </a:p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de-DE" dirty="0"/>
              <a:t>„Dritte </a:t>
            </a:r>
            <a:r>
              <a:rPr lang="de-DE" dirty="0" err="1"/>
              <a:t>Kondyle</a:t>
            </a:r>
            <a:r>
              <a:rPr lang="de-DE" dirty="0"/>
              <a:t>“ optimiert Druckverteilung auf PE Zapfen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E13080-31A2-4507-9469-61D2EE097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977" y="2038610"/>
            <a:ext cx="2661604" cy="13903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3974C84-798D-41CF-BD9E-CCFE0EE83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741" y="3860752"/>
            <a:ext cx="2909832" cy="1908508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A911560-12FB-4382-8294-08A8FE3A2B90}"/>
              </a:ext>
            </a:extLst>
          </p:cNvPr>
          <p:cNvSpPr txBox="1">
            <a:spLocks/>
          </p:cNvSpPr>
          <p:nvPr/>
        </p:nvSpPr>
        <p:spPr>
          <a:xfrm>
            <a:off x="4763852" y="6381328"/>
            <a:ext cx="3564396" cy="108012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800" dirty="0">
                <a:solidFill>
                  <a:srgbClr val="9C9A94"/>
                </a:solidFill>
              </a:rPr>
              <a:t>1) Mihalko et al. 2013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84CC7E0F-9F6D-4021-8A33-E8CC219DFC8C}"/>
              </a:ext>
            </a:extLst>
          </p:cNvPr>
          <p:cNvSpPr/>
          <p:nvPr/>
        </p:nvSpPr>
        <p:spPr>
          <a:xfrm>
            <a:off x="2639616" y="4400347"/>
            <a:ext cx="1728192" cy="1329753"/>
          </a:xfrm>
          <a:prstGeom prst="roundRect">
            <a:avLst>
              <a:gd name="adj" fmla="val 10000"/>
            </a:avLst>
          </a:prstGeom>
          <a:blipFill>
            <a:blip r:embed="rId4"/>
            <a:srcRect/>
            <a:stretch>
              <a:fillRect t="-32000" b="-32000"/>
            </a:stretch>
          </a:blipFill>
          <a:ln>
            <a:solidFill>
              <a:srgbClr val="00B48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21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38863-43BB-488C-BB9F-8FC201397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Natürliche Kinematik</a:t>
            </a:r>
            <a:br>
              <a:rPr lang="de-DE" dirty="0"/>
            </a:br>
            <a:r>
              <a:rPr lang="de-DE" dirty="0">
                <a:solidFill>
                  <a:srgbClr val="00B482"/>
                </a:solidFill>
              </a:rPr>
              <a:t>Reduzierter Patella Anpressdruck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C4ACFA-6DA2-4169-9DD6-1BCB0065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60098"/>
            <a:ext cx="4428492" cy="4247039"/>
          </a:xfrm>
        </p:spPr>
        <p:txBody>
          <a:bodyPr/>
          <a:lstStyle/>
          <a:p>
            <a:pPr algn="ctr"/>
            <a:r>
              <a:rPr lang="de-DE" dirty="0"/>
              <a:t>Natürliches Rollback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dirty="0"/>
              <a:t>Natürliche Bewegung der Patella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dirty="0"/>
              <a:t>Reduzierter Patella-Anpressdruck verringert vorderen Knieschmerz</a:t>
            </a:r>
            <a:r>
              <a:rPr lang="de-DE" baseline="30000" dirty="0"/>
              <a:t>(2)</a:t>
            </a:r>
          </a:p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E146AE-B572-4068-AB71-D86E5A986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624" y="4616394"/>
            <a:ext cx="1584176" cy="1584176"/>
          </a:xfrm>
          <a:prstGeom prst="rect">
            <a:avLst/>
          </a:prstGeom>
        </p:spPr>
      </p:pic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CB36724F-3FDC-42E5-9E8E-316A9C583F74}"/>
              </a:ext>
            </a:extLst>
          </p:cNvPr>
          <p:cNvSpPr/>
          <p:nvPr/>
        </p:nvSpPr>
        <p:spPr bwMode="gray">
          <a:xfrm>
            <a:off x="8110664" y="3429000"/>
            <a:ext cx="540060" cy="360040"/>
          </a:xfrm>
          <a:prstGeom prst="downArrow">
            <a:avLst/>
          </a:prstGeom>
          <a:solidFill>
            <a:srgbClr val="00B48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prstClr val="black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F5BFC93B-08F0-417A-AC5D-0F155B56128D}"/>
              </a:ext>
            </a:extLst>
          </p:cNvPr>
          <p:cNvSpPr/>
          <p:nvPr/>
        </p:nvSpPr>
        <p:spPr bwMode="gray">
          <a:xfrm>
            <a:off x="8110664" y="2492896"/>
            <a:ext cx="540060" cy="360040"/>
          </a:xfrm>
          <a:prstGeom prst="downArrow">
            <a:avLst/>
          </a:prstGeom>
          <a:solidFill>
            <a:srgbClr val="00B48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prstClr val="black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" descr="vega_medial_pivot_i2_069.jpg">
            <a:extLst>
              <a:ext uri="{FF2B5EF4-FFF2-40B4-BE49-F238E27FC236}">
                <a16:creationId xmlns:a16="http://schemas.microsoft.com/office/drawing/2014/main" id="{E14BD62C-5C9B-439D-AF2C-2BBB369D06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8" t="16925" r="20866" b="3972"/>
          <a:stretch>
            <a:fillRect/>
          </a:stretch>
        </p:blipFill>
        <p:spPr bwMode="auto">
          <a:xfrm>
            <a:off x="1245963" y="2409739"/>
            <a:ext cx="4022725" cy="34242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D5BFB13-3A7F-4164-A100-74919B9532E5}"/>
              </a:ext>
            </a:extLst>
          </p:cNvPr>
          <p:cNvSpPr txBox="1">
            <a:spLocks/>
          </p:cNvSpPr>
          <p:nvPr/>
        </p:nvSpPr>
        <p:spPr>
          <a:xfrm>
            <a:off x="4684892" y="6397147"/>
            <a:ext cx="3564396" cy="108012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9C9A94"/>
                </a:solidFill>
              </a:rPr>
              <a:t>2) Konno et al. 2014</a:t>
            </a:r>
          </a:p>
        </p:txBody>
      </p:sp>
    </p:spTree>
    <p:extLst>
      <p:ext uri="{BB962C8B-B14F-4D97-AF65-F5344CB8AC3E}">
        <p14:creationId xmlns:p14="http://schemas.microsoft.com/office/powerpoint/2010/main" val="254427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J:\B_OT\A_OMK\Datenbank OMK\VEGA System\Bilder\Bilder Implantat\Vergl1_nx131_nx231.jpg">
            <a:extLst>
              <a:ext uri="{FF2B5EF4-FFF2-40B4-BE49-F238E27FC236}">
                <a16:creationId xmlns:a16="http://schemas.microsoft.com/office/drawing/2014/main" id="{B94264A5-3DD1-4A1B-9C0A-FCCCE2688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948" y="3211651"/>
            <a:ext cx="5162802" cy="154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21B4338-C5B2-4E06-8229-A0FBA1D9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 PS Gleitflächen Varianten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B9B385-1E63-43EF-BFA6-8A387109E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000" y="2060098"/>
            <a:ext cx="4750968" cy="4247039"/>
          </a:xfrm>
        </p:spPr>
        <p:txBody>
          <a:bodyPr/>
          <a:lstStyle/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de-DE" dirty="0">
                <a:solidFill>
                  <a:srgbClr val="00B482"/>
                </a:solidFill>
              </a:rPr>
              <a:t>PS+ für Varus / Valgus Stabilität</a:t>
            </a:r>
          </a:p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de-DE" dirty="0"/>
              <a:t>Keine Rotationsbegrenzung</a:t>
            </a:r>
          </a:p>
        </p:txBody>
      </p:sp>
      <p:sp>
        <p:nvSpPr>
          <p:cNvPr id="5" name="Rechteck 15">
            <a:extLst>
              <a:ext uri="{FF2B5EF4-FFF2-40B4-BE49-F238E27FC236}">
                <a16:creationId xmlns:a16="http://schemas.microsoft.com/office/drawing/2014/main" id="{140975FD-A9B1-4436-9084-10E9A9C94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7481" y="4977172"/>
            <a:ext cx="4943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46063" lvl="1" indent="-2444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dirty="0"/>
              <a:t>PS</a:t>
            </a:r>
          </a:p>
        </p:txBody>
      </p:sp>
      <p:sp>
        <p:nvSpPr>
          <p:cNvPr id="6" name="Textfeld 11">
            <a:extLst>
              <a:ext uri="{FF2B5EF4-FFF2-40B4-BE49-F238E27FC236}">
                <a16:creationId xmlns:a16="http://schemas.microsoft.com/office/drawing/2014/main" id="{68C1456B-8FF9-4493-88F0-29FC373A3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3215" y="2934652"/>
            <a:ext cx="8290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+1,75mm</a:t>
            </a:r>
          </a:p>
        </p:txBody>
      </p:sp>
      <p:sp>
        <p:nvSpPr>
          <p:cNvPr id="7" name="Rechteck 15">
            <a:extLst>
              <a:ext uri="{FF2B5EF4-FFF2-40B4-BE49-F238E27FC236}">
                <a16:creationId xmlns:a16="http://schemas.microsoft.com/office/drawing/2014/main" id="{9AA97227-DB46-4C9D-8918-2E05E2A7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7298" y="4970301"/>
            <a:ext cx="6290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46063" lvl="1" indent="-2444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dirty="0"/>
              <a:t>PS+</a:t>
            </a:r>
          </a:p>
        </p:txBody>
      </p:sp>
      <p:sp>
        <p:nvSpPr>
          <p:cNvPr id="8" name="Pfeil: nach links und rechts 7">
            <a:extLst>
              <a:ext uri="{FF2B5EF4-FFF2-40B4-BE49-F238E27FC236}">
                <a16:creationId xmlns:a16="http://schemas.microsoft.com/office/drawing/2014/main" id="{C32597A5-3F5E-427F-88E0-A053E7529222}"/>
              </a:ext>
            </a:extLst>
          </p:cNvPr>
          <p:cNvSpPr/>
          <p:nvPr/>
        </p:nvSpPr>
        <p:spPr bwMode="gray">
          <a:xfrm>
            <a:off x="9288870" y="3225026"/>
            <a:ext cx="457764" cy="131966"/>
          </a:xfrm>
          <a:prstGeom prst="leftRightArrow">
            <a:avLst/>
          </a:prstGeom>
          <a:solidFill>
            <a:srgbClr val="00B48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prstClr val="black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6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F3B2DA-8DEC-4647-9A87-0AABB204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81024"/>
            <a:ext cx="5508612" cy="863800"/>
          </a:xfrm>
        </p:spPr>
        <p:txBody>
          <a:bodyPr/>
          <a:lstStyle/>
          <a:p>
            <a:r>
              <a:rPr lang="de-DE" altLang="de-DE" dirty="0"/>
              <a:t>Modernes </a:t>
            </a:r>
            <a:r>
              <a:rPr lang="de-DE" altLang="de-DE" dirty="0" err="1"/>
              <a:t>Implantatdesign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AD42E5-D62F-4976-8DF9-6B06B63409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spcAft>
                <a:spcPts val="1800"/>
              </a:spcAft>
            </a:pPr>
            <a:r>
              <a:rPr lang="de-DE" dirty="0"/>
              <a:t>Schlankes anteriores Schild </a:t>
            </a:r>
          </a:p>
          <a:p>
            <a:pPr lvl="1">
              <a:spcAft>
                <a:spcPts val="1800"/>
              </a:spcAft>
            </a:pPr>
            <a:r>
              <a:rPr lang="de-DE" dirty="0"/>
              <a:t>Schmale, kurze </a:t>
            </a:r>
            <a:r>
              <a:rPr lang="de-DE" dirty="0" err="1"/>
              <a:t>posteriore</a:t>
            </a:r>
            <a:r>
              <a:rPr lang="de-DE" dirty="0"/>
              <a:t> </a:t>
            </a:r>
            <a:r>
              <a:rPr lang="de-DE" dirty="0" err="1"/>
              <a:t>Kondylen</a:t>
            </a:r>
            <a:endParaRPr lang="de-DE" dirty="0"/>
          </a:p>
          <a:p>
            <a:pPr lvl="1">
              <a:spcAft>
                <a:spcPts val="1800"/>
              </a:spcAft>
            </a:pPr>
            <a:r>
              <a:rPr lang="de-DE" sz="1800" dirty="0"/>
              <a:t>Knochenschonend durch kleine PS-Box</a:t>
            </a:r>
          </a:p>
          <a:p>
            <a:pPr lvl="1">
              <a:spcAft>
                <a:spcPts val="1800"/>
              </a:spcAft>
            </a:pPr>
            <a:r>
              <a:rPr lang="de-DE" sz="1800" dirty="0">
                <a:solidFill>
                  <a:srgbClr val="00B482"/>
                </a:solidFill>
              </a:rPr>
              <a:t>Narrow Komponenten </a:t>
            </a:r>
            <a:r>
              <a:rPr lang="de-DE" sz="1800" dirty="0"/>
              <a:t>bieten schmaleres Femur bei gleicher Schnittgeometrie</a:t>
            </a:r>
          </a:p>
          <a:p>
            <a:pPr lvl="1">
              <a:spcAft>
                <a:spcPts val="1800"/>
              </a:spcAft>
            </a:pPr>
            <a:r>
              <a:rPr lang="de-DE" sz="1800" dirty="0"/>
              <a:t>13 Femur- und 11 </a:t>
            </a:r>
            <a:r>
              <a:rPr lang="de-DE" sz="1800" dirty="0" err="1"/>
              <a:t>Tibiagrößen</a:t>
            </a:r>
            <a:endParaRPr lang="de-DE" sz="1800" dirty="0"/>
          </a:p>
          <a:p>
            <a:pPr>
              <a:spcAft>
                <a:spcPts val="1800"/>
              </a:spcAft>
            </a:pPr>
            <a:endParaRPr lang="de-DE" dirty="0"/>
          </a:p>
        </p:txBody>
      </p:sp>
      <p:pic>
        <p:nvPicPr>
          <p:cNvPr id="5" name="Picture 12" descr="\\bbmag.bbraun.com\DE13\home\hoefdede\Documents\Vega\Bilder\Bilder Implantat Fotograf NEU\Vega-AS_i_Detail_074.jpg">
            <a:extLst>
              <a:ext uri="{FF2B5EF4-FFF2-40B4-BE49-F238E27FC236}">
                <a16:creationId xmlns:a16="http://schemas.microsoft.com/office/drawing/2014/main" id="{29202AD2-1ADE-400E-B1D6-72DF7DD26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" b="11435"/>
          <a:stretch>
            <a:fillRect/>
          </a:stretch>
        </p:blipFill>
        <p:spPr bwMode="auto">
          <a:xfrm>
            <a:off x="731404" y="-207404"/>
            <a:ext cx="4500500" cy="596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37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F3B2DA-8DEC-4647-9A87-0AABB204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IQ Instrumenten-Plattform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BB20B12-FCF7-4B66-A357-7D926581F7EE}"/>
              </a:ext>
            </a:extLst>
          </p:cNvPr>
          <p:cNvGrpSpPr/>
          <p:nvPr/>
        </p:nvGrpSpPr>
        <p:grpSpPr>
          <a:xfrm>
            <a:off x="541432" y="1841810"/>
            <a:ext cx="5733961" cy="4219786"/>
            <a:chOff x="-109151" y="485903"/>
            <a:chExt cx="8545126" cy="6364160"/>
          </a:xfrm>
        </p:grpSpPr>
        <p:pic>
          <p:nvPicPr>
            <p:cNvPr id="6" name="Picture 3" descr="J:\B_OT\A_OMK\Datenbank OMK\CATIA Bilder\Vega\Assembly Instructions\EM Ausrichtsystem\Ansicht vorne\EM Ausrichtsystem 12.tif">
              <a:extLst>
                <a:ext uri="{FF2B5EF4-FFF2-40B4-BE49-F238E27FC236}">
                  <a16:creationId xmlns:a16="http://schemas.microsoft.com/office/drawing/2014/main" id="{EFC6B463-75E3-4688-9442-462D8C6346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2200" y="485903"/>
              <a:ext cx="3003775" cy="6175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\\bbmag.bbraun.com\DE13\home\HOEFDEDE\Documents\Vega\Bilder\Bilder Instrumentarium Fotograf NEU\Montage-3.jpg">
              <a:extLst>
                <a:ext uri="{FF2B5EF4-FFF2-40B4-BE49-F238E27FC236}">
                  <a16:creationId xmlns:a16="http://schemas.microsoft.com/office/drawing/2014/main" id="{5EC4C226-8426-4603-9B3D-6811A643C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11" y="1189186"/>
              <a:ext cx="3342852" cy="2657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\\bbmag.bbraun.com\DE13\home\HOEFDEDE\Documents\Vega\Bilder\Bilder Instrumentarium Fotograf NEU\Montage-4b.jpg">
              <a:extLst>
                <a:ext uri="{FF2B5EF4-FFF2-40B4-BE49-F238E27FC236}">
                  <a16:creationId xmlns:a16="http://schemas.microsoft.com/office/drawing/2014/main" id="{7A8A5EAA-E989-4987-90DB-6DD949E24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451" y="645679"/>
              <a:ext cx="2696026" cy="311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\\bbmag.bbraun.com\DE13\home\HOEFDEDE\Documents\Vega\Bilder\Bilder Instrumentarium Fotograf NEU\Montage4a-ARSystem.jpg">
              <a:extLst>
                <a:ext uri="{FF2B5EF4-FFF2-40B4-BE49-F238E27FC236}">
                  <a16:creationId xmlns:a16="http://schemas.microsoft.com/office/drawing/2014/main" id="{517D5027-F1B1-4295-BB7B-A8A355DA0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9151" y="3455613"/>
              <a:ext cx="5543164" cy="339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4" name="Inhaltsplatzhalter 13">
            <a:extLst>
              <a:ext uri="{FF2B5EF4-FFF2-40B4-BE49-F238E27FC236}">
                <a16:creationId xmlns:a16="http://schemas.microsoft.com/office/drawing/2014/main" id="{5C482B0C-1811-4A44-8A0D-8C7ACB4105F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638527" y="1989138"/>
          <a:ext cx="5217011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82763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E16C7-3000-4DE4-8386-B2BBA066C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Vega System</a:t>
            </a:r>
            <a:r>
              <a:rPr lang="de-DE" sz="2800" b="1" baseline="30000" dirty="0"/>
              <a:t>®</a:t>
            </a:r>
            <a:br>
              <a:rPr lang="de-DE" dirty="0"/>
            </a:br>
            <a:r>
              <a:rPr lang="de-DE" dirty="0">
                <a:solidFill>
                  <a:srgbClr val="00B482"/>
                </a:solidFill>
              </a:rPr>
              <a:t>Natürlich in Bewegung</a:t>
            </a:r>
            <a:endParaRPr 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CB1164-FB75-430A-920F-59FDDEF04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5" y="2058511"/>
            <a:ext cx="549275" cy="530860"/>
          </a:xfrm>
          <a:prstGeom prst="rect">
            <a:avLst/>
          </a:prstGeom>
          <a:solidFill>
            <a:srgbClr val="00B48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de-DE" sz="2800" b="1" dirty="0">
                <a:solidFill>
                  <a:schemeClr val="bg1"/>
                </a:solidFill>
                <a:latin typeface="+mn-lt"/>
              </a:rPr>
              <a:t>+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1BA4D7-26ED-4BAB-B686-9B54FBF1B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060098"/>
            <a:ext cx="5529064" cy="529273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80000" tIns="46800" rIns="108000" bIns="46800" numCol="1" anchor="ctr"/>
          <a:lstStyle/>
          <a:p>
            <a:r>
              <a:rPr lang="de-DE" sz="1800" dirty="0">
                <a:solidFill>
                  <a:srgbClr val="00B482"/>
                </a:solidFill>
              </a:rPr>
              <a:t>ASYMETRISCHER POST-CAM MECHANISMUS</a:t>
            </a:r>
            <a:endParaRPr lang="de-DE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1A8BD0-1514-498A-A91A-79F63DAA4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5" y="3104964"/>
            <a:ext cx="549275" cy="530860"/>
          </a:xfrm>
          <a:prstGeom prst="rect">
            <a:avLst/>
          </a:prstGeom>
          <a:solidFill>
            <a:srgbClr val="00B48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de-DE" sz="2800" b="1" dirty="0">
                <a:solidFill>
                  <a:schemeClr val="bg1"/>
                </a:solidFill>
                <a:latin typeface="+mn-lt"/>
              </a:rPr>
              <a:t>+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BC01086-9EB8-4550-99AD-93E51AD00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06551"/>
            <a:ext cx="5529064" cy="529273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80000" tIns="46800" rIns="108000" bIns="46800" numCol="1" anchor="ctr"/>
          <a:lstStyle/>
          <a:p>
            <a:r>
              <a:rPr lang="de-DE" sz="1800" dirty="0">
                <a:solidFill>
                  <a:srgbClr val="00B482"/>
                </a:solidFill>
              </a:rPr>
              <a:t>NATÜRLICHE KINEMATIK</a:t>
            </a:r>
            <a:endParaRPr lang="de-DE" sz="1800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936505-25C4-4FC4-AC67-703347E67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256" y="4149080"/>
            <a:ext cx="549275" cy="530860"/>
          </a:xfrm>
          <a:prstGeom prst="rect">
            <a:avLst/>
          </a:prstGeom>
          <a:solidFill>
            <a:srgbClr val="00B48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de-DE" sz="2800" b="1" dirty="0">
                <a:solidFill>
                  <a:schemeClr val="bg1"/>
                </a:solidFill>
                <a:latin typeface="+mn-lt"/>
              </a:rPr>
              <a:t>+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5933C118-D4E3-43AF-927E-15EC1B451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146743"/>
            <a:ext cx="5516966" cy="533197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80000" tIns="46800" rIns="108000" bIns="46800" numCol="1" anchor="ctr"/>
          <a:lstStyle/>
          <a:p>
            <a:r>
              <a:rPr lang="de-DE" sz="1800" dirty="0">
                <a:solidFill>
                  <a:srgbClr val="00B482"/>
                </a:solidFill>
              </a:rPr>
              <a:t>REDUZIERTER PATELLA ANPRESSDRUCK</a:t>
            </a:r>
            <a:endParaRPr lang="de-DE" sz="1800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0CA381B-99C7-4791-A8DA-6119A4D91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4787" y="5193196"/>
            <a:ext cx="549275" cy="530860"/>
          </a:xfrm>
          <a:prstGeom prst="rect">
            <a:avLst/>
          </a:prstGeom>
          <a:solidFill>
            <a:srgbClr val="00B48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de-DE" sz="2800" b="1" dirty="0">
                <a:solidFill>
                  <a:schemeClr val="bg1"/>
                </a:solidFill>
                <a:latin typeface="+mn-lt"/>
              </a:rPr>
              <a:t>+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7B58CC8-AA8E-4B90-85B4-2815928D7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194782"/>
            <a:ext cx="5516966" cy="529273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80000" tIns="46800" rIns="108000" bIns="46800" numCol="1" anchor="ctr"/>
          <a:lstStyle/>
          <a:p>
            <a:r>
              <a:rPr lang="de-DE" sz="1800" dirty="0">
                <a:solidFill>
                  <a:srgbClr val="00B482"/>
                </a:solidFill>
              </a:rPr>
              <a:t>FEINE </a:t>
            </a:r>
            <a:r>
              <a:rPr lang="de-DE" sz="1800" dirty="0" err="1">
                <a:solidFill>
                  <a:srgbClr val="00B482"/>
                </a:solidFill>
              </a:rPr>
              <a:t>GRÖßENABSTIMMUNG</a:t>
            </a:r>
            <a:endParaRPr lang="de-DE" sz="1800" dirty="0"/>
          </a:p>
        </p:txBody>
      </p:sp>
      <p:pic>
        <p:nvPicPr>
          <p:cNvPr id="13" name="Grafik 1" descr="vega_gruppe_i1_046.jpg">
            <a:extLst>
              <a:ext uri="{FF2B5EF4-FFF2-40B4-BE49-F238E27FC236}">
                <a16:creationId xmlns:a16="http://schemas.microsoft.com/office/drawing/2014/main" id="{60E2C775-9860-46A3-B055-4B7B2F447A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9" r="14172" b="3210"/>
          <a:stretch>
            <a:fillRect/>
          </a:stretch>
        </p:blipFill>
        <p:spPr bwMode="auto">
          <a:xfrm>
            <a:off x="-1320824" y="1664804"/>
            <a:ext cx="6372708" cy="43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8512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HASBEENPREPAREDFOR12" val="True"/>
  <p:tag name="COLORPALETTEDESIGNATOR" val="16x9"/>
  <p:tag name="DESIGNGRIDDESIGNATOR" val="16x9"/>
  <p:tag name="SLIDEPOOLDESIGNATOR" val="16x9"/>
  <p:tag name="SLIDEPOOLPREVIEWDESIGNATOR" val="16x9"/>
  <p:tag name="TEMPLATEDESIGNATOR" val="16x9"/>
  <p:tag name="EXTENDEDCOLORPALETTEDESIGNATOR" val="BBraun"/>
  <p:tag name="PRESENTATIONLANGUAGE" val="deutsch"/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esculap®  VEGA System®&amp;quot;&quot;/&gt;&lt;property id=&quot;20307&quot; value=&quot;2134804234&quot;/&gt;&lt;/object&gt;&lt;object type=&quot;3&quot; unique_id=&quot;10005&quot;&gt;&lt;property id=&quot;20148&quot; value=&quot;5&quot;/&gt;&lt;property id=&quot;20300&quot; value=&quot;Slide 2 - &amp;quot;VEGA System® – Primär PS Vorteile&amp;quot;&quot;/&gt;&lt;property id=&quot;20307&quot; value=&quot;283&quot;/&gt;&lt;/object&gt;&lt;object type=&quot;3&quot; unique_id=&quot;10006&quot;&gt;&lt;property id=&quot;20148&quot; value=&quot;5&quot;/&gt;&lt;property id=&quot;20300&quot; value=&quot;Slide 3 - &amp;quot; AS Advanced Surface 7 Schichten schützen Sie&amp;quot;&quot;/&gt;&lt;property id=&quot;20307&quot; value=&quot;410&quot;/&gt;&lt;/object&gt;&lt;object type=&quot;3&quot; unique_id=&quot;10007&quot;&gt;&lt;property id=&quot;20148&quot; value=&quot;5&quot;/&gt;&lt;property id=&quot;20300&quot; value=&quot;Slide 4 - &amp;quot;Natürliche Kinematik Asymetrisches Cam-Design&amp;quot;&quot;/&gt;&lt;property id=&quot;20307&quot; value=&quot;797&quot;/&gt;&lt;/object&gt;&lt;object type=&quot;3&quot; unique_id=&quot;10008&quot;&gt;&lt;property id=&quot;20148&quot; value=&quot;5&quot;/&gt;&lt;property id=&quot;20300&quot; value=&quot;Slide 5 - &amp;quot;Natürliche Kinematik Reduzierter Patella Anpressdruck&amp;quot;&quot;/&gt;&lt;property id=&quot;20307&quot; value=&quot;800&quot;/&gt;&lt;/object&gt;&lt;object type=&quot;3&quot; unique_id=&quot;10009&quot;&gt;&lt;property id=&quot;20148&quot; value=&quot;5&quot;/&gt;&lt;property id=&quot;20300&quot; value=&quot;Slide 6 - &amp;quot;2 PS Gleitflächen Varianten&amp;quot;&quot;/&gt;&lt;property id=&quot;20307&quot; value=&quot;798&quot;/&gt;&lt;/object&gt;&lt;object type=&quot;3&quot; unique_id=&quot;10010&quot;&gt;&lt;property id=&quot;20148&quot; value=&quot;5&quot;/&gt;&lt;property id=&quot;20300&quot; value=&quot;Slide 7 - &amp;quot;Modernes Implantatdesign&amp;quot;&quot;/&gt;&lt;property id=&quot;20307&quot; value=&quot;390&quot;/&gt;&lt;/object&gt;&lt;object type=&quot;3&quot; unique_id=&quot;10011&quot;&gt;&lt;property id=&quot;20148&quot; value=&quot;5&quot;/&gt;&lt;property id=&quot;20300&quot; value=&quot;Slide 8 - &amp;quot;IQ Instrumenten-Plattform&amp;quot;&quot;/&gt;&lt;property id=&quot;20307&quot; value=&quot;391&quot;/&gt;&lt;/object&gt;&lt;object type=&quot;3&quot; unique_id=&quot;10012&quot;&gt;&lt;property id=&quot;20148&quot; value=&quot;5&quot;/&gt;&lt;property id=&quot;20300&quot; value=&quot;Slide 9 - &amp;quot;Vega System® Natürlich in Bewegung&amp;quot;&quot;/&gt;&lt;property id=&quot;20307&quot; value=&quot;799&quot;/&gt;&lt;/object&gt;&lt;object type=&quot;3&quot; unique_id=&quot;10013&quot;&gt;&lt;property id=&quot;20148&quot; value=&quot;5&quot;/&gt;&lt;property id=&quot;20300&quot; value=&quot;Slide 10 - &amp;quot;Navigierbar mit OrthoPilot® Elite Neues OP-Erlebnis.&amp;quot;&quot;/&gt;&lt;property id=&quot;20307&quot; value=&quot;2147473739&quot;/&gt;&lt;/object&gt;&lt;object type=&quot;3&quot; unique_id=&quot;10014&quot;&gt;&lt;property id=&quot;20148&quot; value=&quot;5&quot;/&gt;&lt;property id=&quot;20300&quot; value=&quot;Slide 11 - &amp;quot;Vielen Dank !&amp;quot;&quot;/&gt;&lt;property id=&quot;20307&quot; value=&quot;802&quot;/&gt;&lt;/object&gt;&lt;object type=&quot;3&quot; unique_id=&quot;10015&quot;&gt;&lt;property id=&quot;20148&quot; value=&quot;5&quot;/&gt;&lt;property id=&quot;20300&quot; value=&quot;Slide 12&quot;/&gt;&lt;property id=&quot;20307&quot; value=&quot;1166&quot;/&gt;&lt;/object&gt;&lt;object type=&quot;3&quot; unique_id=&quot;10016&quot;&gt;&lt;property id=&quot;20148&quot; value=&quot;5&quot;/&gt;&lt;property id=&quot;20300&quot; value=&quot;Slide 13&quot;/&gt;&lt;property id=&quot;20307&quot; value=&quot;1167&quot;/&gt;&lt;/object&gt;&lt;object type=&quot;3&quot; unique_id=&quot;10017&quot;&gt;&lt;property id=&quot;20148&quot; value=&quot;5&quot;/&gt;&lt;property id=&quot;20300&quot; value=&quot;Slide 14 - &amp;quot;Datenschutz ist uns wichtig!&amp;quot;&quot;/&gt;&lt;property id=&quot;20307&quot; value=&quot;2147473738&quot;/&gt;&lt;/object&gt;&lt;object type=&quot;3&quot; unique_id=&quot;10018&quot;&gt;&lt;property id=&quot;20148&quot; value=&quot;5&quot;/&gt;&lt;property id=&quot;20300&quot; value=&quot;Slide 15 - &amp;quot;Literaturverzeichnis&amp;quot;&quot;/&gt;&lt;property id=&quot;20307&quot; value=&quot;796&quot;/&gt;&lt;/object&gt;&lt;object type=&quot;3&quot; unique_id=&quot;10019&quot;&gt;&lt;property id=&quot;20148&quot; value=&quot;5&quot;/&gt;&lt;property id=&quot;20300&quot; value=&quot;Slide 16 - &amp;quot;Impressum&amp;quot;&quot;/&gt;&lt;property id=&quot;20307&quot; value=&quot;387&quot;/&gt;&lt;/object&gt;&lt;/object&gt;&lt;/object&gt;&lt;/database&gt;"/>
  <p:tag name="SECTOMILLISECCONVERTED" val="1"/>
  <p:tag name="AUTHOR" val="Malte Wangerin"/>
  <p:tag name="FIRM" val="B. Braun Deutschland GmbH &amp; Co. KG"/>
  <p:tag name="TITLE" val="VEGA System"/>
  <p:tag name="DATE" val="2023-08-30"/>
  <p:tag name="PRESENTATIONMARKEDFORINTERNALUS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SLIDETYPE" val="ChapterBeginning"/>
  <p:tag name="SLIDETYPE" val="SlideTOC1Image"/>
  <p:tag name="CHAPTERTITLE" val="Kapiteltite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AlternateClosingRemark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"/>
  <p:tag name="ARTICULATE_SLIDE_THUMBNAIL_REFRESH" val="1"/>
</p:tagLst>
</file>

<file path=ppt/theme/theme1.xml><?xml version="1.0" encoding="utf-8"?>
<a:theme xmlns:a="http://schemas.openxmlformats.org/drawingml/2006/main" name="B. Braun">
  <a:themeElements>
    <a:clrScheme name="B. Braun">
      <a:dk1>
        <a:srgbClr val="000000"/>
      </a:dk1>
      <a:lt1>
        <a:srgbClr val="FFFFFF"/>
      </a:lt1>
      <a:dk2>
        <a:srgbClr val="00A97A"/>
      </a:dk2>
      <a:lt2>
        <a:srgbClr val="333333"/>
      </a:lt2>
      <a:accent1>
        <a:srgbClr val="00A97A"/>
      </a:accent1>
      <a:accent2>
        <a:srgbClr val="00C696"/>
      </a:accent2>
      <a:accent3>
        <a:srgbClr val="00DFA9"/>
      </a:accent3>
      <a:accent4>
        <a:srgbClr val="97FFD8"/>
      </a:accent4>
      <a:accent5>
        <a:srgbClr val="035877"/>
      </a:accent5>
      <a:accent6>
        <a:srgbClr val="02708E"/>
      </a:accent6>
      <a:hlink>
        <a:srgbClr val="00A97A"/>
      </a:hlink>
      <a:folHlink>
        <a:srgbClr val="DFDBD3"/>
      </a:folHlink>
    </a:clrScheme>
    <a:fontScheme name="B. Bra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00B482"/>
        </a:solidFill>
        <a:ln w="25400" cap="flat" cmpd="sng" algn="ctr">
          <a:noFill/>
          <a:prstDash val="solid"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prstClr val="black"/>
              </a:solidFill>
              <a:prstDash val="solid"/>
            </a14:hiddenLine>
          </a:ext>
        </a:extLst>
      </a:spPr>
      <a:bodyPr rtlCol="0" anchor="ctr"/>
      <a:lstStyle>
        <a:defPPr algn="ctr">
          <a:defRPr sz="16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A1A36A15F641549B465B7B72C65AF18" ma:contentTypeVersion="28" ma:contentTypeDescription="Ein neues Dokument erstellen." ma:contentTypeScope="" ma:versionID="c14f59faeffc3b0758314510ad2ae2d3">
  <xsd:schema xmlns:xsd="http://www.w3.org/2001/XMLSchema" xmlns:xs="http://www.w3.org/2001/XMLSchema" xmlns:p="http://schemas.microsoft.com/office/2006/metadata/properties" xmlns:ns2="8bc468de-b4a5-4708-86ca-97111172f97c" xmlns:ns3="5fab1ae4-c4d0-4af0-afc0-c6e27ffcf35b" targetNamespace="http://schemas.microsoft.com/office/2006/metadata/properties" ma:root="true" ma:fieldsID="9184b1966d53978f9fe88be72cde1e04" ns2:_="" ns3:_="">
    <xsd:import namespace="8bc468de-b4a5-4708-86ca-97111172f97c"/>
    <xsd:import namespace="5fab1ae4-c4d0-4af0-afc0-c6e27ffcf35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Region" minOccurs="0"/>
                <xsd:element ref="ns3:Publish" minOccurs="0"/>
                <xsd:element ref="ns3:Canbeshared" minOccurs="0"/>
                <xsd:element ref="ns3:Canbedownloaded" minOccurs="0"/>
                <xsd:element ref="ns3:Canbeannotated" minOccurs="0"/>
                <xsd:element ref="ns3:lcf76f155ced4ddcb4097134ff3c332f" minOccurs="0"/>
                <xsd:element ref="ns2:TaxCatchAll" minOccurs="0"/>
                <xsd:element ref="ns3:ExpirationDate" minOccurs="0"/>
                <xsd:element ref="ns3:ReleaseDat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c468de-b4a5-4708-86ca-97111172f97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17b610d-2176-40e6-867f-1fed9cf11693}" ma:internalName="TaxCatchAll" ma:showField="CatchAllData" ma:web="8bc468de-b4a5-4708-86ca-97111172f9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b1ae4-c4d0-4af0-afc0-c6e27ffcf3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Region" ma:index="24" nillable="true" ma:displayName="Region" ma:default="Germany" ma:format="Dropdown" ma:internalName="Region">
      <xsd:simpleType>
        <xsd:restriction base="dms:Choice">
          <xsd:enumeration value="Germany"/>
          <xsd:enumeration value="Global"/>
        </xsd:restriction>
      </xsd:simpleType>
    </xsd:element>
    <xsd:element name="Publish" ma:index="25" nillable="true" ma:displayName="Publish" ma:default="0" ma:format="Dropdown" ma:internalName="Publish">
      <xsd:simpleType>
        <xsd:restriction base="dms:Boolean"/>
      </xsd:simpleType>
    </xsd:element>
    <xsd:element name="Canbeshared" ma:index="26" nillable="true" ma:displayName="Can be shared" ma:default="0" ma:format="Dropdown" ma:internalName="Canbeshared">
      <xsd:simpleType>
        <xsd:restriction base="dms:Boolean"/>
      </xsd:simpleType>
    </xsd:element>
    <xsd:element name="Canbedownloaded" ma:index="27" nillable="true" ma:displayName="Can be downloaded" ma:default="0" ma:format="Dropdown" ma:internalName="Canbedownloaded">
      <xsd:simpleType>
        <xsd:restriction base="dms:Boolean"/>
      </xsd:simpleType>
    </xsd:element>
    <xsd:element name="Canbeannotated" ma:index="28" nillable="true" ma:displayName="Can be annotated" ma:default="0" ma:format="Dropdown" ma:internalName="Canbeannotated">
      <xsd:simpleType>
        <xsd:restriction base="dms:Boolean"/>
      </xsd:simpleType>
    </xsd:element>
    <xsd:element name="lcf76f155ced4ddcb4097134ff3c332f" ma:index="30" nillable="true" ma:taxonomy="true" ma:internalName="lcf76f155ced4ddcb4097134ff3c332f" ma:taxonomyFieldName="MediaServiceImageTags" ma:displayName="Bildmarkierungen" ma:readOnly="false" ma:fieldId="{5cf76f15-5ced-4ddc-b409-7134ff3c332f}" ma:taxonomyMulti="true" ma:sspId="b29d0967-da9b-4a39-b679-e3fd6923df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xpirationDate" ma:index="32" nillable="true" ma:displayName="Expiration Date" ma:format="DateOnly" ma:internalName="ExpirationDate">
      <xsd:simpleType>
        <xsd:restriction base="dms:DateTime"/>
      </xsd:simpleType>
    </xsd:element>
    <xsd:element name="ReleaseDate" ma:index="33" nillable="true" ma:displayName="Release Date" ma:format="DateOnly" ma:internalName="ReleaseDate">
      <xsd:simpleType>
        <xsd:restriction base="dms:DateTime"/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bc468de-b4a5-4708-86ca-97111172f97c">VQW3RFETPCKA-1276454626-211669</_dlc_DocId>
    <_dlc_DocIdUrl xmlns="8bc468de-b4a5-4708-86ca-97111172f97c">
      <Url>https://bbraun.sharepoint.com/sites/bbraun_eis_qualifizierungenundveranstaltungsmanagement/_layouts/15/DocIdRedir.aspx?ID=VQW3RFETPCKA-1276454626-211669</Url>
      <Description>VQW3RFETPCKA-1276454626-211669</Description>
    </_dlc_DocIdUrl>
    <lcf76f155ced4ddcb4097134ff3c332f xmlns="5fab1ae4-c4d0-4af0-afc0-c6e27ffcf35b">
      <Terms xmlns="http://schemas.microsoft.com/office/infopath/2007/PartnerControls"/>
    </lcf76f155ced4ddcb4097134ff3c332f>
    <TaxCatchAll xmlns="8bc468de-b4a5-4708-86ca-97111172f97c" xsi:nil="true"/>
    <Canbeannotated xmlns="5fab1ae4-c4d0-4af0-afc0-c6e27ffcf35b">false</Canbeannotated>
    <Canbeshared xmlns="5fab1ae4-c4d0-4af0-afc0-c6e27ffcf35b">false</Canbeshared>
    <Publish xmlns="5fab1ae4-c4d0-4af0-afc0-c6e27ffcf35b">false</Publish>
    <Region xmlns="5fab1ae4-c4d0-4af0-afc0-c6e27ffcf35b">Germany</Region>
    <ReleaseDate xmlns="5fab1ae4-c4d0-4af0-afc0-c6e27ffcf35b" xsi:nil="true"/>
    <ExpirationDate xmlns="5fab1ae4-c4d0-4af0-afc0-c6e27ffcf35b" xsi:nil="true"/>
    <Canbedownloaded xmlns="5fab1ae4-c4d0-4af0-afc0-c6e27ffcf35b">false</Canbedownloade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0346917-94F1-40AA-9BAA-157C8496EA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c468de-b4a5-4708-86ca-97111172f97c"/>
    <ds:schemaRef ds:uri="5fab1ae4-c4d0-4af0-afc0-c6e27ffcf3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F34CB5-16A3-4F26-9458-9159F653E824}">
  <ds:schemaRefs>
    <ds:schemaRef ds:uri="8bc468de-b4a5-4708-86ca-97111172f97c"/>
    <ds:schemaRef ds:uri="http://purl.org/dc/terms/"/>
    <ds:schemaRef ds:uri="5fab1ae4-c4d0-4af0-afc0-c6e27ffcf35b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089707-702D-41AC-8437-19165F99A2A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7DBEE21-263C-402A-82DB-2A3A52A8417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1366</Words>
  <Application>Microsoft Office PowerPoint</Application>
  <PresentationFormat>Breitbild</PresentationFormat>
  <Paragraphs>152</Paragraphs>
  <Slides>16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B. Braun</vt:lpstr>
      <vt:lpstr>Aesculap®  VEGA System®</vt:lpstr>
      <vt:lpstr>VEGA System® – Primär PS Vorteile</vt:lpstr>
      <vt:lpstr> AS Advanced Surface 7 Schichten schützen Sie</vt:lpstr>
      <vt:lpstr>Natürliche Kinematik Asymetrisches Cam-Design</vt:lpstr>
      <vt:lpstr>Natürliche Kinematik Reduzierter Patella Anpressdruck</vt:lpstr>
      <vt:lpstr>2 PS Gleitflächen Varianten</vt:lpstr>
      <vt:lpstr>Modernes Implantatdesign</vt:lpstr>
      <vt:lpstr>IQ Instrumenten-Plattform</vt:lpstr>
      <vt:lpstr>Vega System® Natürlich in Bewegung</vt:lpstr>
      <vt:lpstr>Navigierbar mit OrthoPilot® Elite Neues OP-Erlebnis.</vt:lpstr>
      <vt:lpstr>Vielen Dank !</vt:lpstr>
      <vt:lpstr>PowerPoint-Präsentation</vt:lpstr>
      <vt:lpstr>PowerPoint-Präsentation</vt:lpstr>
      <vt:lpstr>Datenschutz ist uns wichtig!</vt:lpstr>
      <vt:lpstr>Literaturverzeichnis</vt:lpstr>
      <vt:lpstr>Impressum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 System®</dc:title>
  <dc:subject/>
  <dc:creator>Malte Wangerin</dc:creator>
  <dc:description/>
  <cp:lastModifiedBy>Eva Berneburg</cp:lastModifiedBy>
  <cp:revision>358</cp:revision>
  <cp:lastPrinted>2023-10-19T12:28:22Z</cp:lastPrinted>
  <dcterms:created xsi:type="dcterms:W3CDTF">2015-09-02T13:45:30Z</dcterms:created>
  <dcterms:modified xsi:type="dcterms:W3CDTF">2023-11-08T10:17:29Z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Template">
    <vt:lpwstr>3.0</vt:lpwstr>
  </property>
  <property fmtid="{D5CDD505-2E9C-101B-9397-08002B2CF9AE}" pid="3" name="Template">
    <vt:lpwstr>BBraun_Template_16x9.pptx</vt:lpwstr>
  </property>
  <property fmtid="{D5CDD505-2E9C-101B-9397-08002B2CF9AE}" pid="4" name="MSIP_Label_a8de25a8-ef47-40a7-b7ec-c38f3edc2acf_Enabled">
    <vt:lpwstr>true</vt:lpwstr>
  </property>
  <property fmtid="{D5CDD505-2E9C-101B-9397-08002B2CF9AE}" pid="5" name="MSIP_Label_a8de25a8-ef47-40a7-b7ec-c38f3edc2acf_SetDate">
    <vt:lpwstr>2023-08-30T13:59:31Z</vt:lpwstr>
  </property>
  <property fmtid="{D5CDD505-2E9C-101B-9397-08002B2CF9AE}" pid="6" name="MSIP_Label_a8de25a8-ef47-40a7-b7ec-c38f3edc2acf_Method">
    <vt:lpwstr>Standard</vt:lpwstr>
  </property>
  <property fmtid="{D5CDD505-2E9C-101B-9397-08002B2CF9AE}" pid="7" name="MSIP_Label_a8de25a8-ef47-40a7-b7ec-c38f3edc2acf_Name">
    <vt:lpwstr>a8de25a8-ef47-40a7-b7ec-c38f3edc2acf</vt:lpwstr>
  </property>
  <property fmtid="{D5CDD505-2E9C-101B-9397-08002B2CF9AE}" pid="8" name="MSIP_Label_a8de25a8-ef47-40a7-b7ec-c38f3edc2acf_SiteId">
    <vt:lpwstr>15d1bef2-0a6a-46f9-be4c-023279325e51</vt:lpwstr>
  </property>
  <property fmtid="{D5CDD505-2E9C-101B-9397-08002B2CF9AE}" pid="9" name="MSIP_Label_a8de25a8-ef47-40a7-b7ec-c38f3edc2acf_ActionId">
    <vt:lpwstr>353c98f5-1355-4787-a6e9-d6dc7aa90e8f</vt:lpwstr>
  </property>
  <property fmtid="{D5CDD505-2E9C-101B-9397-08002B2CF9AE}" pid="10" name="MSIP_Label_a8de25a8-ef47-40a7-b7ec-c38f3edc2acf_ContentBits">
    <vt:lpwstr>0</vt:lpwstr>
  </property>
  <property fmtid="{D5CDD505-2E9C-101B-9397-08002B2CF9AE}" pid="11" name="ContentTypeId">
    <vt:lpwstr>0x0101000A1A36A15F641549B465B7B72C65AF18</vt:lpwstr>
  </property>
  <property fmtid="{D5CDD505-2E9C-101B-9397-08002B2CF9AE}" pid="12" name="_dlc_DocIdItemGuid">
    <vt:lpwstr>963e6e1f-57c8-4925-8f15-2ae2e3216dbf</vt:lpwstr>
  </property>
  <property fmtid="{D5CDD505-2E9C-101B-9397-08002B2CF9AE}" pid="13" name="MediaServiceImageTags">
    <vt:lpwstr/>
  </property>
</Properties>
</file>