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tags/tag4.xml" ContentType="application/vnd.openxmlformats-officedocument.presentationml.tags+xml"/>
  <Override PartName="/ppt/notesSlides/notesSlide20.xml" ContentType="application/vnd.openxmlformats-officedocument.presentationml.notesSlide+xml"/>
  <Override PartName="/ppt/tags/tag5.xml" ContentType="application/vnd.openxmlformats-officedocument.presentationml.tags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5"/>
  </p:sldMasterIdLst>
  <p:notesMasterIdLst>
    <p:notesMasterId r:id="rId28"/>
  </p:notesMasterIdLst>
  <p:handoutMasterIdLst>
    <p:handoutMasterId r:id="rId29"/>
  </p:handoutMasterIdLst>
  <p:sldIdLst>
    <p:sldId id="298" r:id="rId6"/>
    <p:sldId id="2147483599" r:id="rId7"/>
    <p:sldId id="2147483600" r:id="rId8"/>
    <p:sldId id="2147483601" r:id="rId9"/>
    <p:sldId id="2147483604" r:id="rId10"/>
    <p:sldId id="2147483631" r:id="rId11"/>
    <p:sldId id="2147483605" r:id="rId12"/>
    <p:sldId id="2147483606" r:id="rId13"/>
    <p:sldId id="2147483614" r:id="rId14"/>
    <p:sldId id="2147483613" r:id="rId15"/>
    <p:sldId id="2147483618" r:id="rId16"/>
    <p:sldId id="2147483619" r:id="rId17"/>
    <p:sldId id="2147483615" r:id="rId18"/>
    <p:sldId id="2147483620" r:id="rId19"/>
    <p:sldId id="2147483616" r:id="rId20"/>
    <p:sldId id="2147483621" r:id="rId21"/>
    <p:sldId id="2147483617" r:id="rId22"/>
    <p:sldId id="2147483622" r:id="rId23"/>
    <p:sldId id="1166" r:id="rId24"/>
    <p:sldId id="1167" r:id="rId25"/>
    <p:sldId id="2147473738" r:id="rId26"/>
    <p:sldId id="387" r:id="rId27"/>
  </p:sldIdLst>
  <p:sldSz cx="12192000" cy="6858000"/>
  <p:notesSz cx="7315200" cy="9601200"/>
  <p:custDataLst>
    <p:tags r:id="rId30"/>
  </p:custDataLst>
  <p:defaultTextStyle>
    <a:defPPr>
      <a:defRPr lang="de-DE"/>
    </a:defPPr>
    <a:lvl1pPr marL="0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388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776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3164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552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940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6017" userDrawn="1">
          <p15:clr>
            <a:srgbClr val="A4A3A4"/>
          </p15:clr>
        </p15:guide>
        <p15:guide id="4" orient="horz" pos="3271" userDrawn="1">
          <p15:clr>
            <a:srgbClr val="A4A3A4"/>
          </p15:clr>
        </p15:guide>
        <p15:guide id="5" orient="horz" pos="2273" userDrawn="1">
          <p15:clr>
            <a:srgbClr val="A4A3A4"/>
          </p15:clr>
        </p15:guide>
        <p15:guide id="6" pos="2751" userDrawn="1">
          <p15:clr>
            <a:srgbClr val="A4A3A4"/>
          </p15:clr>
        </p15:guide>
        <p15:guide id="7" pos="3024" userDrawn="1">
          <p15:clr>
            <a:srgbClr val="A4A3A4"/>
          </p15:clr>
        </p15:guide>
        <p15:guide id="8" orient="horz" pos="1661" userDrawn="1">
          <p15:clr>
            <a:srgbClr val="A4A3A4"/>
          </p15:clr>
        </p15:guide>
        <p15:guide id="9" orient="horz" pos="618" userDrawn="1">
          <p15:clr>
            <a:srgbClr val="A4A3A4"/>
          </p15:clr>
        </p15:guide>
        <p15:guide id="10" orient="horz" pos="2478" userDrawn="1">
          <p15:clr>
            <a:srgbClr val="A4A3A4"/>
          </p15:clr>
        </p15:guide>
        <p15:guide id="11" orient="horz" pos="2659" userDrawn="1">
          <p15:clr>
            <a:srgbClr val="A4A3A4"/>
          </p15:clr>
        </p15:guide>
        <p15:guide id="12" orient="horz" pos="2886" userDrawn="1">
          <p15:clr>
            <a:srgbClr val="A4A3A4"/>
          </p15:clr>
        </p15:guide>
        <p15:guide id="13" orient="horz" pos="3090" userDrawn="1">
          <p15:clr>
            <a:srgbClr val="A4A3A4"/>
          </p15:clr>
        </p15:guide>
        <p15:guide id="14" orient="horz" pos="34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DB2A12-2BC2-2C11-A2E2-DE802685AE54}" name="Anja Pitan" initials="AP" userId="S::anja.pitan@bbraun.com::01a20f45-103a-42b9-ade2-523b58289697" providerId="AD"/>
  <p188:author id="{E3181F1F-304D-0A2C-F977-181BB77B0AF3}" name="Melanie Pooch" initials="MP" userId="S::melanie.pooch@bbraun.com::18356018-0d2a-43d6-881a-899523555439" providerId="AD"/>
  <p188:author id="{F5D34545-38CC-FAFB-186A-997772E9C02B}" name="Peter Blaski" initials="PB" userId="S::peter.blaski@bbraun.com::1c6c00cf-1309-4653-9390-d47b23812acc" providerId="AD"/>
  <p188:author id="{582662BB-C0C9-D152-F3D7-9E6FAB071304}" name="Tobias Wagner" initials="TW" userId="S::tobias2.wagner@bbraun.com::defefd0c-4db9-49a9-a98a-ca35190756ca" providerId="AD"/>
  <p188:author id="{A044D4D1-753C-F0D1-CCC3-B7285E532A31}" name="Claudia Siebert" initials="CS" userId="S::claudia.siebert@bbraun.com::b6a0de30-9e53-4b3f-868e-a95dde5fd647" providerId="AD"/>
  <p188:author id="{083416D8-D4D8-705D-C7C8-93BD5FD05C4E}" name="Friederike Braun-Luedicke" initials="FB" userId="S::friederike.braun-luedicke@bbraun.com::7a28756c-0dac-4331-a78d-954317f3e48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iederike Braun-Luedicke" initials="FBL" lastIdx="42" clrIdx="0">
    <p:extLst>
      <p:ext uri="{19B8F6BF-5375-455C-9EA6-DF929625EA0E}">
        <p15:presenceInfo xmlns:p15="http://schemas.microsoft.com/office/powerpoint/2012/main" userId="S::friederike.braun-luedicke@bbraun.com::7a28756c-0dac-4331-a78d-954317f3e482" providerId="AD"/>
      </p:ext>
    </p:extLst>
  </p:cmAuthor>
  <p:cmAuthor id="2" name="Claudia Siebert" initials="CS" lastIdx="16" clrIdx="1">
    <p:extLst>
      <p:ext uri="{19B8F6BF-5375-455C-9EA6-DF929625EA0E}">
        <p15:presenceInfo xmlns:p15="http://schemas.microsoft.com/office/powerpoint/2012/main" userId="S::claudia.siebert@bbraun.com::b6a0de30-9e53-4b3f-868e-a95dde5fd647" providerId="AD"/>
      </p:ext>
    </p:extLst>
  </p:cmAuthor>
  <p:cmAuthor id="3" name="Patricia Buchegger" initials="PB" lastIdx="1" clrIdx="2">
    <p:extLst>
      <p:ext uri="{19B8F6BF-5375-455C-9EA6-DF929625EA0E}">
        <p15:presenceInfo xmlns:p15="http://schemas.microsoft.com/office/powerpoint/2012/main" userId="S::patricia.buchegger@bbraun.com::9b59b030-56ac-40e9-88c3-aa4604af4022" providerId="AD"/>
      </p:ext>
    </p:extLst>
  </p:cmAuthor>
  <p:cmAuthor id="4" name="Roman Kübler" initials="RK" lastIdx="1" clrIdx="3">
    <p:extLst>
      <p:ext uri="{19B8F6BF-5375-455C-9EA6-DF929625EA0E}">
        <p15:presenceInfo xmlns:p15="http://schemas.microsoft.com/office/powerpoint/2012/main" userId="S::roman.kuebler@bbraun.com::6a1a92e3-61f3-48a8-9b7e-1d88ef02d03f" providerId="AD"/>
      </p:ext>
    </p:extLst>
  </p:cmAuthor>
  <p:cmAuthor id="5" name="Julia Gumula" initials="JG" lastIdx="1" clrIdx="4">
    <p:extLst>
      <p:ext uri="{19B8F6BF-5375-455C-9EA6-DF929625EA0E}">
        <p15:presenceInfo xmlns:p15="http://schemas.microsoft.com/office/powerpoint/2012/main" userId="S::julia.gumula@bbraun.com::f655658e-97ad-43ed-9f26-50339dd41b77" providerId="AD"/>
      </p:ext>
    </p:extLst>
  </p:cmAuthor>
  <p:cmAuthor id="6" name="Jens-Martin Bohm" initials="JB" lastIdx="6" clrIdx="5">
    <p:extLst>
      <p:ext uri="{19B8F6BF-5375-455C-9EA6-DF929625EA0E}">
        <p15:presenceInfo xmlns:p15="http://schemas.microsoft.com/office/powerpoint/2012/main" userId="S::jens-martin.bohm@bbraun.com::f66719c6-a7ef-47ca-ac50-b657e534bc9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3"/>
    <a:srgbClr val="711E82"/>
    <a:srgbClr val="00A97A"/>
    <a:srgbClr val="B3B0A9"/>
    <a:srgbClr val="74746F"/>
    <a:srgbClr val="CAC6BF"/>
    <a:srgbClr val="9E2AB5"/>
    <a:srgbClr val="F0EDE6"/>
    <a:srgbClr val="9C9A94"/>
    <a:srgbClr val="2DA0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DBAA971-FDCE-CA42-DCA3-1F1E75341A85}" styleName="B. Braun">
    <a:wholeTbl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9525" cmpd="sng">
              <a:solidFill>
                <a:srgbClr val="000000"/>
              </a:solidFill>
            </a:ln>
          </a:bottom>
          <a:insideH>
            <a:ln w="9525" cmpd="sng">
              <a:solidFill>
                <a:srgbClr val="000000"/>
              </a:solidFill>
            </a:ln>
          </a:insideH>
          <a:insideV>
            <a:ln>
              <a:noFill/>
            </a:ln>
          </a:insideV>
        </a:tcBdr>
      </a:tcStyle>
    </a:wholeTbl>
    <a:firstRow>
      <a:tcStyle>
        <a:tcBdr>
          <a:bottom>
            <a:ln w="15875" cmpd="sng">
              <a:solidFill>
                <a:srgbClr val="000000"/>
              </a:solidFill>
            </a:ln>
          </a:bottom>
        </a:tcBdr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9"/>
    <p:restoredTop sz="89219" autoAdjust="0"/>
  </p:normalViewPr>
  <p:slideViewPr>
    <p:cSldViewPr>
      <p:cViewPr varScale="1">
        <p:scale>
          <a:sx n="95" d="100"/>
          <a:sy n="95" d="100"/>
        </p:scale>
        <p:origin x="1398" y="84"/>
      </p:cViewPr>
      <p:guideLst>
        <p:guide pos="6017"/>
        <p:guide orient="horz" pos="3271"/>
        <p:guide orient="horz" pos="2273"/>
        <p:guide pos="2751"/>
        <p:guide pos="3024"/>
        <p:guide orient="horz" pos="1661"/>
        <p:guide orient="horz" pos="618"/>
        <p:guide orient="horz" pos="2478"/>
        <p:guide orient="horz" pos="2659"/>
        <p:guide orient="horz" pos="2886"/>
        <p:guide orient="horz" pos="3090"/>
        <p:guide orient="horz" pos="345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928"/>
    </p:cViewPr>
  </p:sorterViewPr>
  <p:notesViewPr>
    <p:cSldViewPr snapToGrid="0">
      <p:cViewPr>
        <p:scale>
          <a:sx n="1" d="2"/>
          <a:sy n="1" d="2"/>
        </p:scale>
        <p:origin x="5248" y="1448"/>
      </p:cViewPr>
      <p:guideLst>
        <p:guide orient="horz" pos="3024"/>
        <p:guide pos="230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Berneburg" userId="ec344632-402a-4a79-a7c2-c73c8a2cd330" providerId="ADAL" clId="{ADBC1E7C-64EA-440B-86BA-7E3530D88432}"/>
    <pc:docChg chg="modSld">
      <pc:chgData name="Eva Berneburg" userId="ec344632-402a-4a79-a7c2-c73c8a2cd330" providerId="ADAL" clId="{ADBC1E7C-64EA-440B-86BA-7E3530D88432}" dt="2025-08-08T06:15:28.278" v="6" actId="6549"/>
      <pc:docMkLst>
        <pc:docMk/>
      </pc:docMkLst>
      <pc:sldChg chg="modSp mod">
        <pc:chgData name="Eva Berneburg" userId="ec344632-402a-4a79-a7c2-c73c8a2cd330" providerId="ADAL" clId="{ADBC1E7C-64EA-440B-86BA-7E3530D88432}" dt="2025-08-08T06:15:28.278" v="6" actId="6549"/>
        <pc:sldMkLst>
          <pc:docMk/>
          <pc:sldMk cId="1225158123" sldId="387"/>
        </pc:sldMkLst>
        <pc:spChg chg="mod">
          <ac:chgData name="Eva Berneburg" userId="ec344632-402a-4a79-a7c2-c73c8a2cd330" providerId="ADAL" clId="{ADBC1E7C-64EA-440B-86BA-7E3530D88432}" dt="2025-08-08T06:15:28.278" v="6" actId="6549"/>
          <ac:spMkLst>
            <pc:docMk/>
            <pc:sldMk cId="1225158123" sldId="387"/>
            <ac:spMk id="17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de-DE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E85986E-5E44-4667-9D8B-4AE60CACFF23}" type="datetimeFigureOut">
              <a:rPr lang="de-DE" smtClean="0">
                <a:latin typeface="Arial" pitchFamily="34" charset="0"/>
              </a:rPr>
              <a:pPr/>
              <a:t>08.08.2025</a:t>
            </a:fld>
            <a:endParaRPr lang="de-DE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de-DE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EDEDA76-B035-4C09-8581-62F6D895289B}" type="slidenum">
              <a:rPr lang="de-DE" smtClean="0">
                <a:latin typeface="Arial" pitchFamily="34" charset="0"/>
              </a:rPr>
              <a:pPr/>
              <a:t>‹Nr.›</a:t>
            </a:fld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682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Arial" pitchFamily="34" charset="0"/>
              </a:defRPr>
            </a:lvl1pPr>
          </a:lstStyle>
          <a:p>
            <a:fld id="{B74DB2CD-CD95-4F82-8D61-856ADF8692F2}" type="datetimeFigureOut">
              <a:rPr lang="de-DE" smtClean="0"/>
              <a:pPr/>
              <a:t>08.08.2025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Arial" pitchFamily="34" charset="0"/>
              </a:defRPr>
            </a:lvl1pPr>
          </a:lstStyle>
          <a:p>
            <a:fld id="{97C27236-3239-44C6-8255-61E4D0637A9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6374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776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544388" algn="l" defTabSz="1088776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088776" algn="l" defTabSz="1088776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33164" algn="l" defTabSz="1088776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177552" algn="l" defTabSz="1088776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721940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3BDF5-59C6-4DFC-778E-6685F0D10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FA7B5FA-829E-80E2-E31B-106114DAAC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CBB0198-2C88-AFF1-380D-A8AEB326F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24203C-2088-5405-C6A7-668249E158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2AB5EA-AC2D-4D4A-BEF0-2E2486DD04A0}" type="slidenum">
              <a:rPr lang="de-DE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4116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39D64-8018-5B5E-1C0A-074CB3393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D058EE5-7732-1B3E-A469-E67E19E3B4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DC8E114-7AAA-8E8B-ABD9-28B79D9FF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F1CC1A-2765-4A26-4C18-C916BB5358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2AB5EA-AC2D-4D4A-BEF0-2E2486DD04A0}" type="slidenum">
              <a:rPr lang="de-DE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8937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23E6C-002D-229F-F5E2-D5F2645DC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E31B9A0-EFB5-D72F-9169-59E8285F7E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1110A45-3A5F-6228-D9C7-EF7DD5A5F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A2CFC4-A48C-42F7-09AA-F9D5BD221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2AB5EA-AC2D-4D4A-BEF0-2E2486DD04A0}" type="slidenum">
              <a:rPr lang="de-DE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3925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795BB-BDFA-C95B-6475-D74390AC7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A5FFB9A-CE73-F741-E809-5A11B2A950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661DBEA-84B0-0EC9-ABDF-A1D8A01DA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E93EFC-1853-4DF6-7030-5411D2EE6A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5964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80055-98DE-D3D0-7E3D-993ED92A7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EBAABD5-436E-5B28-D8E6-5B6AC8DD4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A322DBC-68B5-4A3E-6B48-24740C5123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00BAFBE-71A8-DE4B-2591-ABFA3C64C5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2AB5EA-AC2D-4D4A-BEF0-2E2486DD04A0}" type="slidenum">
              <a:rPr lang="de-DE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9984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DBF97-D576-F447-4B56-8BABE2FEF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DA763DC-999D-0512-5692-B1CC9DCDFF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5FC868F-B085-B68F-E7F0-D3222F5052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B65EAF-1902-446F-8CAF-FCD549DE15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7688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B9545-2F81-4369-220A-74C7C0DBA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788256B-D6C8-5354-3F1C-15147183E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5591471-3440-F5ED-AF23-237A7C3E8A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B17384-4989-9F3B-96FF-FA5134F640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2AB5EA-AC2D-4D4A-BEF0-2E2486DD04A0}" type="slidenum">
              <a:rPr lang="de-DE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9748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6A2EC-25A4-3BAE-D192-22CCC3FAF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F799773-0FAB-A1A4-51AB-CB5ADAB453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78EDCA6-578A-DCB8-BBF4-936E632C10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B5C3B7-7939-F925-AC84-320A7D0478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6989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67CE1-1F4A-2C47-0604-03A816517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6D4B1D2-C0C2-717F-DDBC-6499DCE8BF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30DB52F-F1E3-FF29-867B-97FABADBC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B097264-FF91-3004-BDF4-65A394CE47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2AB5EA-AC2D-4D4A-BEF0-2E2486DD04A0}" type="slidenum">
              <a:rPr lang="de-DE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1329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381000"/>
            <a:ext cx="5029200" cy="2828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5500" y="4343400"/>
            <a:ext cx="5207000" cy="4114800"/>
          </a:xfrm>
        </p:spPr>
        <p:txBody>
          <a:bodyPr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6651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381000"/>
            <a:ext cx="5029200" cy="2828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5500" y="4343400"/>
            <a:ext cx="5207000" cy="4114800"/>
          </a:xfrm>
        </p:spPr>
        <p:txBody>
          <a:bodyPr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75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F7FB0-784C-65B5-DF7E-32D20C04D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2372620-678E-02B3-822B-3455F36D64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CF94203-DA37-C24C-F010-EA6AD7E140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751764-BC44-093B-C0B7-1000D27750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4885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8123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14338"/>
            <a:ext cx="5457825" cy="3070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5500" y="4715153"/>
            <a:ext cx="5207000" cy="4466987"/>
          </a:xfrm>
        </p:spPr>
        <p:txBody>
          <a:bodyPr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27236-3239-44C6-8255-61E4D0637A9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714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A7C3D-E54F-A1ED-8D4F-168C25AE0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BF36B10-053B-6F0E-57B6-F1EDF347B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9BB20C0-55B6-EDFE-2DB6-C56149A425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28FC6F-508F-B545-55D9-4744BD08A2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2AB5EA-AC2D-4D4A-BEF0-2E2486DD04A0}" type="slidenum">
              <a:rPr lang="de-DE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3939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7B489-78B5-5F05-0182-37C42D306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DCE3DE7-A263-3130-0064-AD2206DBF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E024557-633B-E0C8-B8F4-FA9CE534B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1F94C5-95EA-A2CD-15D5-585DBEC9E4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2AB5EA-AC2D-4D4A-BEF0-2E2486DD04A0}" type="slidenum">
              <a:rPr lang="de-DE"/>
              <a:pPr>
                <a:defRPr/>
              </a:pPr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5823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452C3-2CBF-F4CF-3FBA-EC33E7040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02A3ECC-89BD-7FCD-0501-F95B11DF97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D7E356E-ECD8-D8CD-4EB6-3040B9A982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205B01-852E-1B77-5640-239CD5717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2AB5EA-AC2D-4D4A-BEF0-2E2486DD04A0}" type="slidenum">
              <a:rPr lang="de-DE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8656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6CEC6-8920-188A-4E78-19B3F3E2A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D1A0FC6-C7C4-82E7-5F65-9FA6CD4192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B9E57CD-DDE2-D298-FD2C-B8950F960A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02D06B-28A5-9FA8-505F-E5B6447494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2AB5EA-AC2D-4D4A-BEF0-2E2486DD04A0}" type="slidenum">
              <a:rPr lang="de-DE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564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F7EC2-1136-BEB2-4551-050853B99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B21F84B-F2AF-3891-EC59-61E463F9A7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1E96C5E-E323-FB98-3794-1F5C72FAA8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7B4446-9AC6-326B-D556-9EE88EF3DE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2AB5EA-AC2D-4D4A-BEF0-2E2486DD04A0}" type="slidenum">
              <a:rPr lang="de-DE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5229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02E54-E673-22F4-940D-8CE20AEFA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D173BBB-C285-9B12-ADF5-CB7E5017AC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29C25F2-E8EB-8D27-267F-C5AAA0AF3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39D654-E80F-97B0-5218-0B0194307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2913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B58D8-B866-8DC1-92A3-4D2BD1909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89A5F6A-80EE-B04F-89D2-64B93C3FCF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FB4776A-A47F-8347-38C0-17443E193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B8ECE8-BDEE-A798-5FF9-DF98D5050B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2AB5EA-AC2D-4D4A-BEF0-2E2486DD04A0}" type="slidenum">
              <a:rPr lang="de-DE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0827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527" y="1210310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412" y="692807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805527" y="3789041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440A588-04FD-D0BA-9072-FBC7A00625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800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1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6074" y="2240786"/>
            <a:ext cx="521922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0" y="2240786"/>
            <a:ext cx="521864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</a:t>
            </a:r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0071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Ques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21029"/>
            <a:ext cx="12191999" cy="201594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de-DE" sz="40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 fontAlgn="base">
              <a:spcAft>
                <a:spcPct val="0"/>
              </a:spcAft>
            </a:pPr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de-DE"/>
              <a:t>B. Braun Deutschland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1227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</a:t>
            </a:r>
          </a:p>
        </p:txBody>
      </p:sp>
      <p:sp>
        <p:nvSpPr>
          <p:cNvPr id="4" name="Slide Number Placeholder 3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249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9A7ED-578E-39D8-5116-824E7E48F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3BC4E-F825-AB8B-1090-85882D09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" y="2151620"/>
            <a:ext cx="12187448" cy="2554760"/>
          </a:xfrm>
        </p:spPr>
        <p:txBody>
          <a:bodyPr anchor="ctr"/>
          <a:lstStyle>
            <a:lvl1pPr algn="ctr">
              <a:defRPr sz="7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515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6724750" y="2247900"/>
            <a:ext cx="4896546" cy="110909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8068" y="3645024"/>
            <a:ext cx="4896545" cy="2519984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49BEA-F6F0-BEA5-22B3-E307542B80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8924" y="3141663"/>
            <a:ext cx="2448843" cy="5033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image</a:t>
            </a:r>
            <a:r>
              <a:rPr lang="de-DE"/>
              <a:t> (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message</a:t>
            </a:r>
            <a:r>
              <a:rPr lang="de-DE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5311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48" y="8967"/>
            <a:ext cx="6095999" cy="6858000"/>
          </a:xfr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71120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None/>
              <a:defRPr kumimoji="0" sz="2500" b="0" i="0" u="none" kern="12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Insert a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related</a:t>
            </a:r>
            <a:r>
              <a:rPr lang="de-DE"/>
              <a:t> </a:t>
            </a:r>
          </a:p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Fünfte Ebene</a:t>
            </a:r>
          </a:p>
          <a:p>
            <a:pPr lvl="3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BF2D-E9C1-5EC0-BA14-AA1C74B3B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"/>
            <a:ext cx="6096000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241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3" y="0"/>
            <a:ext cx="4116387" cy="6858000"/>
          </a:xfrm>
          <a:solidFill>
            <a:schemeClr val="bg1"/>
          </a:solidFill>
        </p:spPr>
        <p:txBody>
          <a:bodyPr lIns="828000" tIns="756000" rIns="252000" bIns="450000" anchor="t" anchorCtr="0"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BEFB83-B54B-A1CA-C646-09569CA594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7367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 dirty="0">
                <a:latin typeface="Arial" panose="020B0604020202020204" pitchFamily="34" charset="0"/>
              </a:defRPr>
            </a:lvl5pPr>
            <a:lvl6pPr>
              <a:defRPr lang="de-DE" dirty="0"/>
            </a:lvl6pPr>
            <a:lvl7pPr>
              <a:defRPr lang="de-DE" dirty="0"/>
            </a:lvl7pPr>
            <a:lvl8pPr>
              <a:defRPr lang="de-DE" dirty="0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BF2D-E9C1-5EC0-BA14-AA1C74B3B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6387" y="1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4939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4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 dirty="0">
                <a:latin typeface="Arial" panose="020B0604020202020204" pitchFamily="34" charset="0"/>
              </a:defRPr>
            </a:lvl5pPr>
            <a:lvl6pPr>
              <a:defRPr lang="de-DE" dirty="0"/>
            </a:lvl6pPr>
            <a:lvl7pPr>
              <a:defRPr lang="de-DE" dirty="0"/>
            </a:lvl7pPr>
            <a:lvl8pPr>
              <a:defRPr lang="de-DE" dirty="0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BC0538-106B-0AA1-2B98-E91E62A59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8620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>
                <a:latin typeface="Arial" panose="020B0604020202020204" pitchFamily="34" charset="0"/>
              </a:defRPr>
            </a:lvl5pPr>
            <a:lvl6pPr>
              <a:defRPr lang="de-DE"/>
            </a:lvl6pPr>
            <a:lvl7pPr>
              <a:defRPr lang="de-DE"/>
            </a:lvl7pPr>
            <a:lvl8pPr>
              <a:defRPr lang="de-DE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FD5FDD-1FB6-81AC-D9EB-19DCE60BC5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6388" y="1"/>
            <a:ext cx="8075612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9785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798539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02869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Stage"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3" y="0"/>
            <a:ext cx="4116387" cy="6858000"/>
          </a:xfrm>
          <a:solidFill>
            <a:schemeClr val="bg1"/>
          </a:solidFill>
        </p:spPr>
        <p:txBody>
          <a:bodyPr lIns="828000" tIns="756000" rIns="252000" bIns="450000" anchor="t" anchorCtr="0"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933ECF-2676-88FC-A5BF-E441A16B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692992"/>
            <a:ext cx="6802094" cy="86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005427-EEE2-08D7-A312-1AE9E2912FC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0100" y="2097088"/>
            <a:ext cx="6802094" cy="4075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7772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FC2ED1C-2764-0430-43DF-351CF182AB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45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04E6D14-27DC-D3E0-0821-EC3996D861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5899" y="0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1428" y="1210805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9313" y="693302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6001428" y="3789536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DFB9CCD-3A91-D110-48F7-86B2AAAA96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919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36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A8B2A73-69F0-DFEA-BE03-E1D9044C0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9832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1428" y="3763308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9313" y="3245805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6001428" y="6342039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FB0B76-9E6D-A5D1-466F-8B129600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2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6C927A-8F80-126C-EBF0-5DD42FC8F6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341" y="3747512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226" y="3230009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805341" y="6326243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A93A88D-3DFD-0170-E581-086E06AC6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0751" y="618650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1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81791" y="1304268"/>
            <a:ext cx="5830533" cy="540555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 algn="ctr" defTabSz="1088776" rtl="0" eaLnBrk="1" latinLnBrk="0" hangingPunct="1">
              <a:buNone/>
              <a:defRPr lang="de-DE" sz="1600" kern="1200" cap="none" baseline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7DB2A3-09C2-65BD-2A0A-A41CE90EE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4949" y="5026536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86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527" y="670142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3412" y="2168860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9048A56-3D53-80E2-F296-F1BDFEC47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800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49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7656" y="0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23183" y="670142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21068" y="2168860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CCA43C-DC65-2F14-30F8-D6B449B3E1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919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707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12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2124" y="3933056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7651" y="4603198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15536" y="6101916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978DBE-FB4D-DF8F-5572-EF1B3724C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36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12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64" y="3933056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8491" y="4603198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6376" y="6101916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2DE1DD9-928F-35B1-0F04-0F4CE2E488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0751" y="6186501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06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801726" cy="392422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776536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D28B72-696E-4E4E-4F7A-228CCDB290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2346" y="4672083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54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EU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4356739-8DB8-6118-A29F-DEE4992DCAFB}"/>
              </a:ext>
            </a:extLst>
          </p:cNvPr>
          <p:cNvSpPr/>
          <p:nvPr userDrawn="1"/>
        </p:nvSpPr>
        <p:spPr bwMode="gray">
          <a:xfrm>
            <a:off x="7537450" y="830263"/>
            <a:ext cx="1449388" cy="140017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77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5CCD5BA-F83F-1939-65CD-D4107269757F}"/>
              </a:ext>
            </a:extLst>
          </p:cNvPr>
          <p:cNvSpPr/>
          <p:nvPr userDrawn="1"/>
        </p:nvSpPr>
        <p:spPr bwMode="gray">
          <a:xfrm>
            <a:off x="3336925" y="1533525"/>
            <a:ext cx="1447800" cy="140017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77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B68E358-14A1-BD3B-69BC-FD1EB6C9E847}"/>
              </a:ext>
            </a:extLst>
          </p:cNvPr>
          <p:cNvSpPr/>
          <p:nvPr userDrawn="1"/>
        </p:nvSpPr>
        <p:spPr bwMode="gray">
          <a:xfrm>
            <a:off x="-1" y="3825044"/>
            <a:ext cx="5051885" cy="3032957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8">
            <a:extLst>
              <a:ext uri="{FF2B5EF4-FFF2-40B4-BE49-F238E27FC236}">
                <a16:creationId xmlns:a16="http://schemas.microsoft.com/office/drawing/2014/main" id="{61E6666D-042A-A06C-2FE1-4118FD836A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0638" y="404813"/>
            <a:ext cx="1439862" cy="35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5341" y="4545124"/>
            <a:ext cx="3418451" cy="1188132"/>
          </a:xfrm>
        </p:spPr>
        <p:txBody>
          <a:bodyPr tIns="18000" anchor="t" anchorCtr="0">
            <a:noAutofit/>
          </a:bodyPr>
          <a:lstStyle>
            <a:lvl1pPr marL="0" marR="0" indent="0" algn="l" defTabSz="108877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600" b="1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800100" y="4303625"/>
            <a:ext cx="3424238" cy="241499"/>
          </a:xfrm>
        </p:spPr>
        <p:txBody>
          <a:bodyPr/>
          <a:lstStyle>
            <a:lvl1pPr>
              <a:defRPr cap="all" spc="100" baseline="0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cap="all" spc="100" baseline="0">
                <a:solidFill>
                  <a:schemeClr val="bg1"/>
                </a:solidFill>
                <a:latin typeface="+mn-lt"/>
              </a:defRPr>
            </a:lvl2pPr>
            <a:lvl3pPr>
              <a:defRPr cap="all" spc="100" baseline="0">
                <a:solidFill>
                  <a:schemeClr val="bg1"/>
                </a:solidFill>
                <a:latin typeface="+mn-lt"/>
              </a:defRPr>
            </a:lvl3pPr>
            <a:lvl4pPr marL="360363" indent="0">
              <a:buNone/>
              <a:defRPr cap="all" spc="100" baseline="0">
                <a:solidFill>
                  <a:schemeClr val="bg1"/>
                </a:solidFill>
                <a:latin typeface="+mn-lt"/>
              </a:defRPr>
            </a:lvl4pPr>
            <a:lvl5pPr marL="720000" indent="0">
              <a:buFont typeface="Arial" panose="020B0604020202020204" pitchFamily="34" charset="0"/>
              <a:buNone/>
              <a:defRPr cap="all" spc="100" baseline="0">
                <a:solidFill>
                  <a:schemeClr val="bg1"/>
                </a:solidFill>
                <a:latin typeface="+mn-lt"/>
              </a:defRPr>
            </a:lvl5pPr>
            <a:lvl6pPr>
              <a:defRPr cap="all" spc="100" baseline="0">
                <a:solidFill>
                  <a:schemeClr val="bg1"/>
                </a:solidFill>
              </a:defRPr>
            </a:lvl6pPr>
            <a:lvl7pPr>
              <a:defRPr cap="all" spc="100" baseline="0">
                <a:solidFill>
                  <a:schemeClr val="bg1"/>
                </a:solidFill>
              </a:defRPr>
            </a:lvl7pPr>
            <a:lvl8pPr>
              <a:defRPr cap="all" spc="100" baseline="0">
                <a:solidFill>
                  <a:schemeClr val="bg1"/>
                </a:solidFill>
              </a:defRPr>
            </a:lvl8pPr>
            <a:lvl9pPr>
              <a:defRPr cap="all" spc="1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004F47A-2EE9-049E-1A0E-EE6A4C288A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0100" y="5805488"/>
            <a:ext cx="3424238" cy="360362"/>
          </a:xfrm>
        </p:spPr>
        <p:txBody>
          <a:bodyPr/>
          <a:lstStyle>
            <a:lvl1pPr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buNone/>
              <a:defRPr sz="1600" b="0">
                <a:solidFill>
                  <a:schemeClr val="bg1"/>
                </a:solidFill>
              </a:defRPr>
            </a:lvl2pPr>
            <a:lvl3pPr marL="358775" indent="0">
              <a:buNone/>
              <a:defRPr sz="1600" b="0">
                <a:solidFill>
                  <a:schemeClr val="bg1"/>
                </a:solidFill>
              </a:defRPr>
            </a:lvl3pPr>
            <a:lvl4pPr marL="360363" indent="0">
              <a:buNone/>
              <a:defRPr sz="1600" b="0">
                <a:solidFill>
                  <a:schemeClr val="bg1"/>
                </a:solidFill>
              </a:defRPr>
            </a:lvl4pPr>
            <a:lvl5pPr marL="719138" indent="0"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>
              <a:defRPr sz="1600" b="0">
                <a:solidFill>
                  <a:schemeClr val="bg1"/>
                </a:solidFill>
              </a:defRPr>
            </a:lvl6pPr>
            <a:lvl7pPr>
              <a:defRPr sz="1600" b="0">
                <a:solidFill>
                  <a:schemeClr val="bg1"/>
                </a:solidFill>
              </a:defRPr>
            </a:lvl7pPr>
            <a:lvl8pPr>
              <a:defRPr sz="1600" b="0">
                <a:solidFill>
                  <a:schemeClr val="bg1"/>
                </a:solidFill>
              </a:defRPr>
            </a:lvl8pPr>
            <a:lvl9pPr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529DF2-DC6D-669C-FB2B-A1B3C52C204E}"/>
              </a:ext>
            </a:extLst>
          </p:cNvPr>
          <p:cNvSpPr txBox="1"/>
          <p:nvPr userDrawn="1"/>
        </p:nvSpPr>
        <p:spPr>
          <a:xfrm>
            <a:off x="11092070" y="655982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EDC50EC-0DE8-0FAD-EDE0-020F02CD8B05}"/>
              </a:ext>
            </a:extLst>
          </p:cNvPr>
          <p:cNvSpPr txBox="1"/>
          <p:nvPr userDrawn="1"/>
        </p:nvSpPr>
        <p:spPr>
          <a:xfrm>
            <a:off x="-2584174" y="9939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9B76D6A-CCA3-6E8E-4982-D8779073B286}"/>
              </a:ext>
            </a:extLst>
          </p:cNvPr>
          <p:cNvSpPr txBox="1"/>
          <p:nvPr userDrawn="1"/>
        </p:nvSpPr>
        <p:spPr>
          <a:xfrm>
            <a:off x="13661136" y="503834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463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82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806074" y="692992"/>
            <a:ext cx="10798538" cy="1223840"/>
          </a:xfrm>
        </p:spPr>
        <p:txBody>
          <a:bodyPr anchor="t"/>
          <a:lstStyle>
            <a:lvl1pPr>
              <a:lnSpc>
                <a:spcPct val="90000"/>
              </a:lnSpc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00100" y="2384884"/>
            <a:ext cx="9397045" cy="756084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None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360363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None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 dirty="0"/>
              <a:t>Mastertextformat bearbeiten</a:t>
            </a:r>
          </a:p>
        </p:txBody>
      </p:sp>
      <p:sp>
        <p:nvSpPr>
          <p:cNvPr id="2" name="Footer Placeholder 3" hidden="1">
            <a:extLst>
              <a:ext uri="{FF2B5EF4-FFF2-40B4-BE49-F238E27FC236}">
                <a16:creationId xmlns:a16="http://schemas.microsoft.com/office/drawing/2014/main" id="{5D2745E3-372D-8864-34D3-DB8DF52870E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52500" y="6380163"/>
            <a:ext cx="3740150" cy="323850"/>
          </a:xfrm>
          <a:prstGeom prst="rect">
            <a:avLst/>
          </a:prstGeom>
        </p:spPr>
        <p:txBody>
          <a:bodyPr/>
          <a:lstStyle>
            <a:lvl1pPr defTabSz="1088776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dirty="0"/>
              <a:t>B. Braun Group</a:t>
            </a:r>
          </a:p>
        </p:txBody>
      </p:sp>
      <p:sp>
        <p:nvSpPr>
          <p:cNvPr id="4" name="Slide Number Placeholder 4" hidden="1">
            <a:extLst>
              <a:ext uri="{FF2B5EF4-FFF2-40B4-BE49-F238E27FC236}">
                <a16:creationId xmlns:a16="http://schemas.microsoft.com/office/drawing/2014/main" id="{CCB07FEA-E9EF-A2DB-F136-590FB7C6CB7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18600" y="6380163"/>
            <a:ext cx="2844800" cy="323850"/>
          </a:xfrm>
          <a:prstGeom prst="rect">
            <a:avLst/>
          </a:prstGeom>
        </p:spPr>
        <p:txBody>
          <a:bodyPr/>
          <a:lstStyle>
            <a:lvl1pPr defTabSz="1088776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8665C52-82A8-6C41-A8D6-C3D875909BE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1CC4462-7C7D-D7F6-7898-F51D2011AE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7567" y="3789039"/>
            <a:ext cx="9397045" cy="1655899"/>
          </a:xfrm>
        </p:spPr>
        <p:txBody>
          <a:bodyPr/>
          <a:lstStyle>
            <a:lvl1pPr marL="223838" indent="-223838">
              <a:lnSpc>
                <a:spcPct val="130000"/>
              </a:lnSpc>
              <a:buClr>
                <a:schemeClr val="tx2"/>
              </a:buClr>
              <a:buFont typeface="Cambria" panose="02040503050406030204" pitchFamily="18" charset="0"/>
              <a:buChar char="⇢"/>
              <a:tabLst/>
              <a:defRPr/>
            </a:lvl1pPr>
            <a:lvl2pPr marL="223838" indent="-223838">
              <a:lnSpc>
                <a:spcPct val="130000"/>
              </a:lnSpc>
              <a:buClr>
                <a:schemeClr val="tx2"/>
              </a:buClr>
              <a:buFont typeface="Cambria" panose="02040503050406030204" pitchFamily="18" charset="0"/>
              <a:buChar char="⇢"/>
              <a:tabLst/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3838" indent="-223838">
              <a:lnSpc>
                <a:spcPct val="130000"/>
              </a:lnSpc>
              <a:buClr>
                <a:schemeClr val="tx2"/>
              </a:buClr>
              <a:buFont typeface="Cambria" panose="02040503050406030204" pitchFamily="18" charset="0"/>
              <a:buChar char="⇢"/>
              <a:tabLst/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3838" indent="-223838">
              <a:lnSpc>
                <a:spcPct val="130000"/>
              </a:lnSpc>
              <a:buClr>
                <a:schemeClr val="tx2"/>
              </a:buClr>
              <a:buFont typeface="Cambria" panose="02040503050406030204" pitchFamily="18" charset="0"/>
              <a:buChar char="⇢"/>
              <a:tabLst/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3838" indent="-223838">
              <a:lnSpc>
                <a:spcPct val="130000"/>
              </a:lnSpc>
              <a:buClr>
                <a:schemeClr val="tx2"/>
              </a:buClr>
              <a:buFont typeface="Cambria" panose="02040503050406030204" pitchFamily="18" charset="0"/>
              <a:buChar char="⇢"/>
              <a:tabLst/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 indent="-223200">
              <a:lnSpc>
                <a:spcPct val="130000"/>
              </a:lnSpc>
              <a:buClr>
                <a:schemeClr val="tx2"/>
              </a:buClr>
              <a:buFont typeface="Cambria" panose="02040503050406030204" pitchFamily="18" charset="0"/>
              <a:buChar char="⇢"/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0" indent="223200">
              <a:lnSpc>
                <a:spcPct val="130000"/>
              </a:lnSpc>
              <a:buClr>
                <a:schemeClr val="tx2"/>
              </a:buClr>
              <a:buFont typeface="Cambria" panose="02040503050406030204" pitchFamily="18" charset="0"/>
              <a:buChar char="⇢"/>
              <a:defRPr/>
            </a:lvl7pPr>
            <a:lvl8pPr marL="0" indent="223200">
              <a:lnSpc>
                <a:spcPct val="130000"/>
              </a:lnSpc>
              <a:buClr>
                <a:schemeClr val="tx2"/>
              </a:buClr>
              <a:buFont typeface="Cambria" panose="02040503050406030204" pitchFamily="18" charset="0"/>
              <a:buChar char="⇢"/>
              <a:defRPr/>
            </a:lvl8pPr>
            <a:lvl9pPr marL="0" indent="223200">
              <a:lnSpc>
                <a:spcPct val="130000"/>
              </a:lnSpc>
              <a:buClr>
                <a:schemeClr val="tx2"/>
              </a:buClr>
              <a:buFont typeface="Cambria" panose="02040503050406030204" pitchFamily="18" charset="0"/>
              <a:buChar char="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F63DA5D-3E28-9F3D-6F9E-51AA52D6752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208199" y="3518862"/>
            <a:ext cx="9397045" cy="179725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1" i="0" u="none" kern="1200" cap="none" spc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None/>
              <a:defRPr kumimoji="0" sz="1200" b="1" i="0" u="none" kern="1200" cap="none" spc="0" baseline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1" i="0" u="none" kern="1200" cap="none" spc="0" baseline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360363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None/>
              <a:defRPr kumimoji="0" sz="1200" b="1" i="0" u="none" kern="1200" cap="none" spc="0" baseline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1" i="0" u="none" kern="1200" cap="none" spc="0" baseline="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1" i="0" u="none" kern="1200" cap="none" spc="0" baseline="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1" i="0" u="none" kern="1200" cap="none" spc="0" baseline="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1" i="0" u="none" kern="1200" cap="none" spc="0" baseline="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1" i="0" u="none" kern="1200" cap="none" spc="0" baseline="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 dirty="0"/>
              <a:t>Mastertextformat bearbeiten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FE53C3FC-F8DC-3714-16BE-CA598EC7E1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477391"/>
            <a:ext cx="5295900" cy="215601"/>
          </a:xfrm>
        </p:spPr>
        <p:txBody>
          <a:bodyPr/>
          <a:lstStyle>
            <a:lvl1pPr>
              <a:defRPr sz="800" cap="all" spc="50" baseline="0">
                <a:solidFill>
                  <a:schemeClr val="bg2"/>
                </a:solidFill>
              </a:defRPr>
            </a:lvl1pPr>
            <a:lvl2pPr marL="0" indent="0">
              <a:buNone/>
              <a:defRPr sz="800" cap="all" spc="50" baseline="0">
                <a:solidFill>
                  <a:schemeClr val="bg2"/>
                </a:solidFill>
              </a:defRPr>
            </a:lvl2pPr>
            <a:lvl3pPr>
              <a:defRPr sz="800" cap="all" spc="50" baseline="0">
                <a:solidFill>
                  <a:schemeClr val="bg2"/>
                </a:solidFill>
              </a:defRPr>
            </a:lvl3pPr>
            <a:lvl4pPr marL="360363" indent="0">
              <a:buNone/>
              <a:defRPr sz="800" cap="all" spc="50" baseline="0">
                <a:solidFill>
                  <a:schemeClr val="bg2"/>
                </a:solidFill>
              </a:defRPr>
            </a:lvl4pPr>
            <a:lvl5pPr>
              <a:defRPr sz="800" cap="all" spc="50" baseline="0">
                <a:solidFill>
                  <a:schemeClr val="bg2"/>
                </a:solidFill>
              </a:defRPr>
            </a:lvl5pPr>
            <a:lvl6pPr>
              <a:defRPr sz="800" cap="all" spc="50" baseline="0"/>
            </a:lvl6pPr>
            <a:lvl7pPr>
              <a:defRPr sz="800" cap="all" spc="50" baseline="0"/>
            </a:lvl7pPr>
            <a:lvl8pPr>
              <a:defRPr sz="800" cap="all" spc="50" baseline="0"/>
            </a:lvl8pPr>
            <a:lvl9pPr>
              <a:defRPr sz="800" cap="all" spc="50" baseline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44769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391">
          <p15:clr>
            <a:srgbClr val="FBAE40"/>
          </p15:clr>
        </p15:guide>
        <p15:guide id="3" orient="horz" pos="149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4">
            <a:extLst>
              <a:ext uri="{FF2B5EF4-FFF2-40B4-BE49-F238E27FC236}">
                <a16:creationId xmlns:a16="http://schemas.microsoft.com/office/drawing/2014/main" id="{17F1C13B-D206-BEDB-2928-552A4E6AED05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de-DE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2843" y="2421028"/>
            <a:ext cx="9646313" cy="2015943"/>
          </a:xfrm>
        </p:spPr>
        <p:txBody>
          <a:bodyPr lIns="0" tIns="0" rIns="0" bIns="0" anchor="ctr" anchorCtr="0">
            <a:noAutofit/>
          </a:bodyPr>
          <a:lstStyle>
            <a:lvl1pPr algn="ctr">
              <a:defRPr lang="en-US" sz="4000" kern="1200" cap="none" baseline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77229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801726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800100" y="5661248"/>
            <a:ext cx="10798537" cy="647550"/>
          </a:xfrm>
          <a:prstGeom prst="rect">
            <a:avLst/>
          </a:prstGeom>
          <a:solidFill>
            <a:srgbClr val="6E6E6E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85082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5"/>
            <a:ext cx="10801726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/>
          <a:p>
            <a:r>
              <a:rPr lang="de-DE">
                <a:latin typeface="Arial" pitchFamily="34" charset="0"/>
              </a:rPr>
              <a:t>B. Braun Deutschland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809262" y="5661248"/>
            <a:ext cx="10798538" cy="647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0715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869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5087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6074" y="2240786"/>
            <a:ext cx="521922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03218" y="2240786"/>
            <a:ext cx="521864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</a:t>
            </a:r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3794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6074" y="692992"/>
            <a:ext cx="10798538" cy="863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074" y="2240785"/>
            <a:ext cx="10801726" cy="39242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8" name="shpFooter">
            <a:extLst>
              <a:ext uri="{FF2B5EF4-FFF2-40B4-BE49-F238E27FC236}">
                <a16:creationId xmlns:a16="http://schemas.microsoft.com/office/drawing/2014/main" id="{94EE9C7D-69F0-0B53-6C96-895EC6C1CB6D}"/>
              </a:ext>
            </a:extLst>
          </p:cNvPr>
          <p:cNvSpPr txBox="1"/>
          <p:nvPr userDrawn="1"/>
        </p:nvSpPr>
        <p:spPr bwMode="gray">
          <a:xfrm>
            <a:off x="1059712" y="6390921"/>
            <a:ext cx="3740144" cy="1344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de-DE" sz="800" b="0" i="0" u="none" kern="1200" spc="0">
                <a:solidFill>
                  <a:srgbClr val="9C9A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Braun Deutschland </a:t>
            </a:r>
          </a:p>
        </p:txBody>
      </p:sp>
      <p:sp>
        <p:nvSpPr>
          <p:cNvPr id="9" name="shpFooterSlideNumber">
            <a:extLst>
              <a:ext uri="{FF2B5EF4-FFF2-40B4-BE49-F238E27FC236}">
                <a16:creationId xmlns:a16="http://schemas.microsoft.com/office/drawing/2014/main" id="{C25E9B4D-907D-BA1F-E793-5A712D82F210}"/>
              </a:ext>
            </a:extLst>
          </p:cNvPr>
          <p:cNvSpPr txBox="1"/>
          <p:nvPr userDrawn="1"/>
        </p:nvSpPr>
        <p:spPr bwMode="gray">
          <a:xfrm>
            <a:off x="806075" y="6394010"/>
            <a:ext cx="249366" cy="1313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C17930DC-F455-427D-93BB-E63BDE7A6849}" type="slidenum">
              <a:rPr lang="de-DE" sz="800" b="0" i="0" u="none" kern="1200" spc="0" smtClean="0">
                <a:solidFill>
                  <a:srgbClr val="9C9A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‹Nr.›</a:t>
            </a:fld>
            <a:endParaRPr lang="de-DE" sz="800" b="0" i="0" u="none" kern="1200" spc="0">
              <a:solidFill>
                <a:srgbClr val="9C9A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*GRIDLINE01*" hidden="1">
            <a:extLst>
              <a:ext uri="{FF2B5EF4-FFF2-40B4-BE49-F238E27FC236}">
                <a16:creationId xmlns:a16="http://schemas.microsoft.com/office/drawing/2014/main" id="{BA7A5DCE-03A0-6088-B417-1AB954B49ADA}"/>
              </a:ext>
            </a:extLst>
          </p:cNvPr>
          <p:cNvGrpSpPr/>
          <p:nvPr userDrawn="1"/>
        </p:nvGrpSpPr>
        <p:grpSpPr>
          <a:xfrm>
            <a:off x="719137" y="512676"/>
            <a:ext cx="8101333" cy="5580620"/>
            <a:chOff x="719137" y="512676"/>
            <a:chExt cx="8101333" cy="5580620"/>
          </a:xfrm>
        </p:grpSpPr>
        <p:cxnSp>
          <p:nvCxnSpPr>
            <p:cNvPr id="50" name="*GRIDLINE01*Straight Connector 49" hidden="1">
              <a:extLst>
                <a:ext uri="{FF2B5EF4-FFF2-40B4-BE49-F238E27FC236}">
                  <a16:creationId xmlns:a16="http://schemas.microsoft.com/office/drawing/2014/main" id="{674A2A8E-37EE-3847-BEAF-3E4C9D2D665F}"/>
                </a:ext>
              </a:extLst>
            </p:cNvPr>
            <p:cNvCxnSpPr/>
            <p:nvPr userDrawn="1"/>
          </p:nvCxnSpPr>
          <p:spPr bwMode="hidden">
            <a:xfrm>
              <a:off x="719137" y="1881188"/>
              <a:ext cx="0" cy="4212107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*GRIDLINE01*Straight Connector 50" hidden="1">
              <a:extLst>
                <a:ext uri="{FF2B5EF4-FFF2-40B4-BE49-F238E27FC236}">
                  <a16:creationId xmlns:a16="http://schemas.microsoft.com/office/drawing/2014/main" id="{23C99C69-251C-282C-33EB-63CB78E1813C}"/>
                </a:ext>
              </a:extLst>
            </p:cNvPr>
            <p:cNvCxnSpPr/>
            <p:nvPr userDrawn="1"/>
          </p:nvCxnSpPr>
          <p:spPr bwMode="hidden">
            <a:xfrm>
              <a:off x="719137" y="1881188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*GRIDLINE01*Straight Connector 51" hidden="1">
              <a:extLst>
                <a:ext uri="{FF2B5EF4-FFF2-40B4-BE49-F238E27FC236}">
                  <a16:creationId xmlns:a16="http://schemas.microsoft.com/office/drawing/2014/main" id="{F72434FD-F986-0651-6388-1B7CFDD7FA11}"/>
                </a:ext>
              </a:extLst>
            </p:cNvPr>
            <p:cNvCxnSpPr/>
            <p:nvPr userDrawn="1"/>
          </p:nvCxnSpPr>
          <p:spPr bwMode="hidden">
            <a:xfrm>
              <a:off x="8820150" y="1881188"/>
              <a:ext cx="320" cy="4212107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*GRIDLINE01*Straight Connector 52" hidden="1">
              <a:extLst>
                <a:ext uri="{FF2B5EF4-FFF2-40B4-BE49-F238E27FC236}">
                  <a16:creationId xmlns:a16="http://schemas.microsoft.com/office/drawing/2014/main" id="{D04C6407-3666-3979-C7F8-5D34947397A5}"/>
                </a:ext>
              </a:extLst>
            </p:cNvPr>
            <p:cNvCxnSpPr/>
            <p:nvPr userDrawn="1"/>
          </p:nvCxnSpPr>
          <p:spPr bwMode="hidden">
            <a:xfrm>
              <a:off x="867645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*GRIDLINE01*Straight Connector 53" hidden="1">
              <a:extLst>
                <a:ext uri="{FF2B5EF4-FFF2-40B4-BE49-F238E27FC236}">
                  <a16:creationId xmlns:a16="http://schemas.microsoft.com/office/drawing/2014/main" id="{B0002C96-D6EA-2FCE-580F-93E7851EB07B}"/>
                </a:ext>
              </a:extLst>
            </p:cNvPr>
            <p:cNvCxnSpPr/>
            <p:nvPr userDrawn="1"/>
          </p:nvCxnSpPr>
          <p:spPr bwMode="hidden">
            <a:xfrm>
              <a:off x="190817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*GRIDLINE01*Straight Connector 54" hidden="1">
              <a:extLst>
                <a:ext uri="{FF2B5EF4-FFF2-40B4-BE49-F238E27FC236}">
                  <a16:creationId xmlns:a16="http://schemas.microsoft.com/office/drawing/2014/main" id="{1FC218A4-3E8E-8F11-6AA7-DF83A5131712}"/>
                </a:ext>
              </a:extLst>
            </p:cNvPr>
            <p:cNvCxnSpPr/>
            <p:nvPr userDrawn="1"/>
          </p:nvCxnSpPr>
          <p:spPr bwMode="hidden">
            <a:xfrm>
              <a:off x="719137" y="6093296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*GRIDLINE01*Straight Connector 55" hidden="1">
              <a:extLst>
                <a:ext uri="{FF2B5EF4-FFF2-40B4-BE49-F238E27FC236}">
                  <a16:creationId xmlns:a16="http://schemas.microsoft.com/office/drawing/2014/main" id="{F805D86C-D9AD-0AD7-F02A-3AA93022CDEF}"/>
                </a:ext>
              </a:extLst>
            </p:cNvPr>
            <p:cNvCxnSpPr/>
            <p:nvPr userDrawn="1"/>
          </p:nvCxnSpPr>
          <p:spPr bwMode="hidden">
            <a:xfrm>
              <a:off x="719137" y="5554663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*GRIDLINE01*Straight Connector 56" hidden="1">
              <a:extLst>
                <a:ext uri="{FF2B5EF4-FFF2-40B4-BE49-F238E27FC236}">
                  <a16:creationId xmlns:a16="http://schemas.microsoft.com/office/drawing/2014/main" id="{FEC516BA-EF60-A4AE-27DC-491262F210D1}"/>
                </a:ext>
              </a:extLst>
            </p:cNvPr>
            <p:cNvCxnSpPr/>
            <p:nvPr userDrawn="1"/>
          </p:nvCxnSpPr>
          <p:spPr bwMode="hidden">
            <a:xfrm>
              <a:off x="4644008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*GRIDLINE01*Straight Connector 57" hidden="1">
              <a:extLst>
                <a:ext uri="{FF2B5EF4-FFF2-40B4-BE49-F238E27FC236}">
                  <a16:creationId xmlns:a16="http://schemas.microsoft.com/office/drawing/2014/main" id="{CEE62730-54DD-CA8F-E16C-4CA674104838}"/>
                </a:ext>
              </a:extLst>
            </p:cNvPr>
            <p:cNvCxnSpPr/>
            <p:nvPr userDrawn="1"/>
          </p:nvCxnSpPr>
          <p:spPr bwMode="hidden">
            <a:xfrm>
              <a:off x="489603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*GRIDLINE01*Straight Connector 58" hidden="1">
              <a:extLst>
                <a:ext uri="{FF2B5EF4-FFF2-40B4-BE49-F238E27FC236}">
                  <a16:creationId xmlns:a16="http://schemas.microsoft.com/office/drawing/2014/main" id="{B7DDFD8A-0D12-8C5C-2349-CA2540352CA2}"/>
                </a:ext>
              </a:extLst>
            </p:cNvPr>
            <p:cNvCxnSpPr/>
            <p:nvPr userDrawn="1"/>
          </p:nvCxnSpPr>
          <p:spPr bwMode="hidden">
            <a:xfrm>
              <a:off x="719459" y="5373688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*GRIDLINE01*Straight Connector 59" hidden="1">
              <a:extLst>
                <a:ext uri="{FF2B5EF4-FFF2-40B4-BE49-F238E27FC236}">
                  <a16:creationId xmlns:a16="http://schemas.microsoft.com/office/drawing/2014/main" id="{0DBBAD72-69A1-3D45-D7F0-BD60D26E8BF2}"/>
                </a:ext>
              </a:extLst>
            </p:cNvPr>
            <p:cNvCxnSpPr/>
            <p:nvPr userDrawn="1"/>
          </p:nvCxnSpPr>
          <p:spPr bwMode="hidden">
            <a:xfrm>
              <a:off x="1043608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*GRIDLINE01*Straight Connector 60" hidden="1">
              <a:extLst>
                <a:ext uri="{FF2B5EF4-FFF2-40B4-BE49-F238E27FC236}">
                  <a16:creationId xmlns:a16="http://schemas.microsoft.com/office/drawing/2014/main" id="{A4B76B0F-FB49-A381-02B7-DD880D2E9C59}"/>
                </a:ext>
              </a:extLst>
            </p:cNvPr>
            <p:cNvCxnSpPr/>
            <p:nvPr userDrawn="1"/>
          </p:nvCxnSpPr>
          <p:spPr bwMode="hidden">
            <a:xfrm>
              <a:off x="719459" y="2924943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*GRIDLINE01*Straight Connector 61" hidden="1">
              <a:extLst>
                <a:ext uri="{FF2B5EF4-FFF2-40B4-BE49-F238E27FC236}">
                  <a16:creationId xmlns:a16="http://schemas.microsoft.com/office/drawing/2014/main" id="{25D05BBA-20F0-4413-22E5-8A19A5399E7B}"/>
                </a:ext>
              </a:extLst>
            </p:cNvPr>
            <p:cNvCxnSpPr/>
            <p:nvPr userDrawn="1"/>
          </p:nvCxnSpPr>
          <p:spPr bwMode="hidden">
            <a:xfrm>
              <a:off x="719137" y="512676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*GRIDLINE01*Straight Connector 62" hidden="1">
              <a:extLst>
                <a:ext uri="{FF2B5EF4-FFF2-40B4-BE49-F238E27FC236}">
                  <a16:creationId xmlns:a16="http://schemas.microsoft.com/office/drawing/2014/main" id="{AA3C4912-D4FA-291F-0D27-458DD6B0D23F}"/>
                </a:ext>
              </a:extLst>
            </p:cNvPr>
            <p:cNvCxnSpPr/>
            <p:nvPr userDrawn="1"/>
          </p:nvCxnSpPr>
          <p:spPr bwMode="hidden">
            <a:xfrm>
              <a:off x="719137" y="1268760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*GRIDLINE01*Straight Connector 63" hidden="1">
              <a:extLst>
                <a:ext uri="{FF2B5EF4-FFF2-40B4-BE49-F238E27FC236}">
                  <a16:creationId xmlns:a16="http://schemas.microsoft.com/office/drawing/2014/main" id="{24011B5D-90ED-C305-0853-5078CECEDF3D}"/>
                </a:ext>
              </a:extLst>
            </p:cNvPr>
            <p:cNvCxnSpPr/>
            <p:nvPr userDrawn="1"/>
          </p:nvCxnSpPr>
          <p:spPr bwMode="hidden">
            <a:xfrm>
              <a:off x="719137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*GRIDLINE01*Straight Connector 64" hidden="1">
              <a:extLst>
                <a:ext uri="{FF2B5EF4-FFF2-40B4-BE49-F238E27FC236}">
                  <a16:creationId xmlns:a16="http://schemas.microsoft.com/office/drawing/2014/main" id="{929C110A-1399-2135-04D0-9092F2B8262C}"/>
                </a:ext>
              </a:extLst>
            </p:cNvPr>
            <p:cNvCxnSpPr/>
            <p:nvPr userDrawn="1"/>
          </p:nvCxnSpPr>
          <p:spPr bwMode="hidden">
            <a:xfrm>
              <a:off x="8820148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*GRIDLINE01*Straight Connector 65" hidden="1">
              <a:extLst>
                <a:ext uri="{FF2B5EF4-FFF2-40B4-BE49-F238E27FC236}">
                  <a16:creationId xmlns:a16="http://schemas.microsoft.com/office/drawing/2014/main" id="{E48CC326-A648-A36E-C8A2-2BB1C57E1F0C}"/>
                </a:ext>
              </a:extLst>
            </p:cNvPr>
            <p:cNvCxnSpPr/>
            <p:nvPr userDrawn="1"/>
          </p:nvCxnSpPr>
          <p:spPr bwMode="hidden">
            <a:xfrm>
              <a:off x="7128284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620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98" r:id="rId2"/>
    <p:sldLayoutId id="2147483699" r:id="rId3"/>
    <p:sldLayoutId id="2147483678" r:id="rId4"/>
    <p:sldLayoutId id="2147483679" r:id="rId5"/>
    <p:sldLayoutId id="2147483680" r:id="rId6"/>
    <p:sldLayoutId id="2147483681" r:id="rId7"/>
    <p:sldLayoutId id="2147483700" r:id="rId8"/>
    <p:sldLayoutId id="2147483683" r:id="rId9"/>
    <p:sldLayoutId id="2147483701" r:id="rId10"/>
    <p:sldLayoutId id="2147483685" r:id="rId11"/>
    <p:sldLayoutId id="2147483686" r:id="rId12"/>
    <p:sldLayoutId id="2147483687" r:id="rId13"/>
    <p:sldLayoutId id="2147483709" r:id="rId14"/>
    <p:sldLayoutId id="2147483708" r:id="rId15"/>
    <p:sldLayoutId id="2147483688" r:id="rId16"/>
    <p:sldLayoutId id="2147483690" r:id="rId17"/>
    <p:sldLayoutId id="2147483693" r:id="rId18"/>
    <p:sldLayoutId id="2147483695" r:id="rId19"/>
    <p:sldLayoutId id="2147483710" r:id="rId20"/>
    <p:sldLayoutId id="2147483716" r:id="rId21"/>
    <p:sldLayoutId id="2147483706" r:id="rId22"/>
    <p:sldLayoutId id="2147483703" r:id="rId23"/>
    <p:sldLayoutId id="2147483704" r:id="rId24"/>
    <p:sldLayoutId id="2147483707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22" r:id="rId31"/>
    <p:sldLayoutId id="2147483723" r:id="rId32"/>
  </p:sldLayoutIdLst>
  <p:hf sldNum="0" hdr="0" ftr="0" dt="0"/>
  <p:txStyles>
    <p:titleStyle>
      <a:lvl1pPr marL="0" algn="l" defTabSz="1088776" rtl="0" eaLnBrk="1" latinLnBrk="0" hangingPunct="1">
        <a:lnSpc>
          <a:spcPct val="114000"/>
        </a:lnSpc>
        <a:spcBef>
          <a:spcPct val="0"/>
        </a:spcBef>
        <a:buNone/>
        <a:defRPr lang="de-DE" sz="2500" b="0" i="0" u="none" kern="1200" dirty="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1pPr>
      <a:lvl2pPr marL="177800" indent="-17780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200" b="0" i="0" u="none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2pPr>
      <a:lvl3pPr marL="363538" indent="-4763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3pPr>
      <a:lvl4pPr marL="541338" indent="-180975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4pPr>
      <a:lvl5pPr marL="720000" indent="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Tx/>
        <a:buNone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5pPr>
      <a:lvl6pPr marL="711200" indent="0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>
          <a:srgbClr val="000000"/>
        </a:buClr>
        <a:buSzPts val="1200"/>
        <a:buFont typeface="Arial" panose="020B0604020202020204" pitchFamily="34" charset="0"/>
        <a:buNone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6pPr>
      <a:lvl7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7pPr>
      <a:lvl8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8pPr>
      <a:lvl9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8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77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16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552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94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32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71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10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3" orient="horz" pos="3888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orient="horz" pos="936" userDrawn="1">
          <p15:clr>
            <a:srgbClr val="A4A3A4"/>
          </p15:clr>
        </p15:guide>
        <p15:guide id="8" pos="504" userDrawn="1">
          <p15:clr>
            <a:srgbClr val="A4A3A4"/>
          </p15:clr>
        </p15:guide>
        <p15:guide id="9" pos="73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384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emf"/><Relationship Id="rId4" Type="http://schemas.openxmlformats.org/officeDocument/2006/relationships/image" Target="../media/image26.png"/><Relationship Id="rId9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hyperlink" Target="mailto:xxxxx@bbraun.com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hyperlink" Target="http://www.bbraun.de/dsgvo" TargetMode="External"/><Relationship Id="rId10" Type="http://schemas.openxmlformats.org/officeDocument/2006/relationships/image" Target="../media/image52.png"/><Relationship Id="rId4" Type="http://schemas.openxmlformats.org/officeDocument/2006/relationships/hyperlink" Target="mailto:datenschutz-mv@bbraun.com" TargetMode="External"/><Relationship Id="rId9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tiff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37">
            <a:extLst>
              <a:ext uri="{FF2B5EF4-FFF2-40B4-BE49-F238E27FC236}">
                <a16:creationId xmlns:a16="http://schemas.microsoft.com/office/drawing/2014/main" id="{75F9D243-3DFC-6503-90C2-43EA625E3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0" t="38471" r="11241" b="2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0B601891-CA82-8129-EF64-3F019B9C8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81025" y="56880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 sz="1600">
              <a:cs typeface="Arial" panose="020B060402020202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F1A2E4C-BB2F-BF09-661C-510D12F00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2738" y="373380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 sz="1600">
              <a:cs typeface="Arial" panose="020B0604020202020204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306D1364-A00C-0B68-6829-54E06EB15317}"/>
              </a:ext>
            </a:extLst>
          </p:cNvPr>
          <p:cNvSpPr txBox="1"/>
          <p:nvPr/>
        </p:nvSpPr>
        <p:spPr>
          <a:xfrm>
            <a:off x="-2100263" y="31003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0D9A26EF-0AE5-FE56-632E-741E25947301}"/>
              </a:ext>
            </a:extLst>
          </p:cNvPr>
          <p:cNvSpPr/>
          <p:nvPr/>
        </p:nvSpPr>
        <p:spPr bwMode="gray">
          <a:xfrm>
            <a:off x="-1" y="4221163"/>
            <a:ext cx="5051426" cy="26368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itel 29">
            <a:extLst>
              <a:ext uri="{FF2B5EF4-FFF2-40B4-BE49-F238E27FC236}">
                <a16:creationId xmlns:a16="http://schemas.microsoft.com/office/drawing/2014/main" id="{28C7CAB9-8E5B-4818-272F-895A735F3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341" y="4977172"/>
            <a:ext cx="3418451" cy="1188132"/>
          </a:xfrm>
        </p:spPr>
        <p:txBody>
          <a:bodyPr/>
          <a:lstStyle/>
          <a:p>
            <a:r>
              <a:rPr lang="de-DE" b="0" dirty="0"/>
              <a:t>Klammernaht</a:t>
            </a:r>
            <a:br>
              <a:rPr lang="de-DE" b="0" dirty="0"/>
            </a:br>
            <a:r>
              <a:rPr lang="de-DE" b="0" dirty="0"/>
              <a:t>von B. Braun</a:t>
            </a:r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81988F76-39D3-36BA-8022-6113CA0F7D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4683947"/>
            <a:ext cx="3424238" cy="241499"/>
          </a:xfrm>
        </p:spPr>
        <p:txBody>
          <a:bodyPr/>
          <a:lstStyle/>
          <a:p>
            <a:r>
              <a:rPr lang="de-DE" altLang="de-DE" dirty="0"/>
              <a:t>Sie haben Die Wahl</a:t>
            </a:r>
            <a:endParaRPr lang="de-DE" dirty="0"/>
          </a:p>
        </p:txBody>
      </p:sp>
      <p:sp>
        <p:nvSpPr>
          <p:cNvPr id="36" name="Textplatzhalter 3">
            <a:extLst>
              <a:ext uri="{FF2B5EF4-FFF2-40B4-BE49-F238E27FC236}">
                <a16:creationId xmlns:a16="http://schemas.microsoft.com/office/drawing/2014/main" id="{692F986A-D555-A902-3049-BDD63BC2D824}"/>
              </a:ext>
            </a:extLst>
          </p:cNvPr>
          <p:cNvSpPr txBox="1">
            <a:spLocks/>
          </p:cNvSpPr>
          <p:nvPr/>
        </p:nvSpPr>
        <p:spPr>
          <a:xfrm>
            <a:off x="800100" y="6128978"/>
            <a:ext cx="3424238" cy="3603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88776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1088776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600" b="0" i="0" u="none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358775" indent="0" algn="l" defTabSz="1088776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360363" indent="0" algn="l" defTabSz="1088776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719138" indent="0" algn="l" defTabSz="1088776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711200" indent="0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defRPr kumimoji="0" sz="1600" b="0" i="0" u="none" kern="1200" cap="none" spc="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711200" indent="7938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711200" indent="7938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711200" indent="7938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dirty="0"/>
              <a:t>Portfolio Klammernaht</a:t>
            </a:r>
          </a:p>
        </p:txBody>
      </p:sp>
      <p:pic>
        <p:nvPicPr>
          <p:cNvPr id="40" name="Graphic 8">
            <a:extLst>
              <a:ext uri="{FF2B5EF4-FFF2-40B4-BE49-F238E27FC236}">
                <a16:creationId xmlns:a16="http://schemas.microsoft.com/office/drawing/2014/main" id="{1DE0A88C-81C7-4D00-9811-B42126AB08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436" y="332656"/>
            <a:ext cx="1439862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12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B8DF6-31F8-A58E-2F72-ED900CD82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9">
            <a:extLst>
              <a:ext uri="{FF2B5EF4-FFF2-40B4-BE49-F238E27FC236}">
                <a16:creationId xmlns:a16="http://schemas.microsoft.com/office/drawing/2014/main" id="{3894B38A-227C-08B9-04BB-8FE493DC8F16}"/>
              </a:ext>
            </a:extLst>
          </p:cNvPr>
          <p:cNvSpPr/>
          <p:nvPr/>
        </p:nvSpPr>
        <p:spPr>
          <a:xfrm>
            <a:off x="615156" y="4717552"/>
            <a:ext cx="836328" cy="971534"/>
          </a:xfrm>
          <a:prstGeom prst="rect">
            <a:avLst/>
          </a:prstGeom>
          <a:blipFill>
            <a:blip r:embed="rId3" cstate="print"/>
            <a:stretch>
              <a:fillRect l="-109509" r="-23320"/>
            </a:stretch>
          </a:blipFill>
        </p:spPr>
        <p:txBody>
          <a:bodyPr wrap="square" lIns="0" tIns="0" rIns="0" bIns="0" rtlCol="0"/>
          <a:lstStyle/>
          <a:p>
            <a:pPr defTabSz="914400"/>
            <a:endParaRPr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A692445-C8D6-0482-ED29-AF0DF6D16487}"/>
              </a:ext>
            </a:extLst>
          </p:cNvPr>
          <p:cNvSpPr/>
          <p:nvPr/>
        </p:nvSpPr>
        <p:spPr>
          <a:xfrm>
            <a:off x="1240121" y="4725144"/>
            <a:ext cx="751423" cy="956249"/>
          </a:xfrm>
          <a:prstGeom prst="rect">
            <a:avLst/>
          </a:prstGeom>
          <a:blipFill>
            <a:blip r:embed="rId4" cstate="print"/>
            <a:stretch>
              <a:fillRect l="-115801" r="-41221"/>
            </a:stretch>
          </a:blipFill>
        </p:spPr>
        <p:txBody>
          <a:bodyPr wrap="square" lIns="0" tIns="0" rIns="0" bIns="0" rtlCol="0"/>
          <a:lstStyle/>
          <a:p>
            <a:pPr defTabSz="914400"/>
            <a:endParaRPr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B5A5528B-D8CE-ABB7-8F1F-828D0F3450E2}"/>
              </a:ext>
            </a:extLst>
          </p:cNvPr>
          <p:cNvSpPr/>
          <p:nvPr/>
        </p:nvSpPr>
        <p:spPr>
          <a:xfrm>
            <a:off x="1088042" y="4653136"/>
            <a:ext cx="1839606" cy="10080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F708F9BB-03D4-0857-1CEF-5D74454AD3C2}"/>
              </a:ext>
            </a:extLst>
          </p:cNvPr>
          <p:cNvSpPr/>
          <p:nvPr/>
        </p:nvSpPr>
        <p:spPr>
          <a:xfrm>
            <a:off x="2644726" y="4627781"/>
            <a:ext cx="1003002" cy="1033467"/>
          </a:xfrm>
          <a:prstGeom prst="rect">
            <a:avLst/>
          </a:prstGeom>
          <a:blipFill>
            <a:blip r:embed="rId6" cstate="print"/>
            <a:stretch>
              <a:fillRect l="-115348"/>
            </a:stretch>
          </a:blipFill>
        </p:spPr>
        <p:txBody>
          <a:bodyPr wrap="square" lIns="0" tIns="0" rIns="0" bIns="0" rtlCol="0"/>
          <a:lstStyle/>
          <a:p>
            <a:pPr defTabSz="914400"/>
            <a:endParaRPr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2913377-0B88-7DDD-41CB-089556D2D9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53" t="17554" r="7067" b="16839"/>
          <a:stretch/>
        </p:blipFill>
        <p:spPr>
          <a:xfrm rot="1285869">
            <a:off x="4888648" y="2066407"/>
            <a:ext cx="6120680" cy="4206236"/>
          </a:xfrm>
          <a:prstGeom prst="rect">
            <a:avLst/>
          </a:prstGeom>
          <a:effectLst>
            <a:outerShdw blurRad="139700" dist="92423" dir="4860000" algn="ctr" rotWithShape="0">
              <a:schemeClr val="tx1">
                <a:alpha val="39385"/>
              </a:schemeClr>
            </a:outerShdw>
          </a:effectLst>
        </p:spPr>
      </p:pic>
      <p:sp>
        <p:nvSpPr>
          <p:cNvPr id="32" name="Abgerundetes Rechteck 31">
            <a:extLst>
              <a:ext uri="{FF2B5EF4-FFF2-40B4-BE49-F238E27FC236}">
                <a16:creationId xmlns:a16="http://schemas.microsoft.com/office/drawing/2014/main" id="{A2A4A77C-CD1D-EBF3-47D3-5E1D0F984935}"/>
              </a:ext>
            </a:extLst>
          </p:cNvPr>
          <p:cNvSpPr/>
          <p:nvPr/>
        </p:nvSpPr>
        <p:spPr bwMode="gray">
          <a:xfrm>
            <a:off x="-197192" y="2888940"/>
            <a:ext cx="3886498" cy="1728192"/>
          </a:xfrm>
          <a:prstGeom prst="roundRect">
            <a:avLst>
              <a:gd name="adj" fmla="val 10135"/>
            </a:avLst>
          </a:prstGeom>
          <a:solidFill>
            <a:schemeClr val="bg1"/>
          </a:solidFill>
          <a:ln w="19050" cap="flat" cmpd="sng" algn="ctr">
            <a:solidFill>
              <a:srgbClr val="00A97A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DC01EB-81D9-2FC5-EC44-79583FFB7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1064366"/>
            <a:ext cx="10798538" cy="636318"/>
          </a:xfrm>
        </p:spPr>
        <p:txBody>
          <a:bodyPr/>
          <a:lstStyle/>
          <a:p>
            <a:pPr algn="l"/>
            <a:r>
              <a:rPr lang="de-DE" b="0" i="0" dirty="0">
                <a:solidFill>
                  <a:srgbClr val="00A97A"/>
                </a:solidFill>
                <a:effectLst/>
                <a:latin typeface="+mj-lt"/>
              </a:rPr>
              <a:t>CST </a:t>
            </a:r>
            <a:r>
              <a:rPr lang="de-DE" b="0" i="0" dirty="0" err="1">
                <a:solidFill>
                  <a:srgbClr val="00A97A"/>
                </a:solidFill>
                <a:effectLst/>
                <a:latin typeface="+mj-lt"/>
              </a:rPr>
              <a:t>Circular</a:t>
            </a:r>
            <a:r>
              <a:rPr lang="de-DE" b="0" i="0" dirty="0">
                <a:solidFill>
                  <a:srgbClr val="00A97A"/>
                </a:solidFill>
                <a:effectLst/>
                <a:latin typeface="+mj-lt"/>
              </a:rPr>
              <a:t> Stapler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E0D7216-7669-7983-8D40-BD56F8D142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872716"/>
            <a:ext cx="5295900" cy="215900"/>
          </a:xfrm>
        </p:spPr>
        <p:txBody>
          <a:bodyPr/>
          <a:lstStyle/>
          <a:p>
            <a:r>
              <a:rPr lang="de-DE" dirty="0"/>
              <a:t>Klammernaht von B. Braun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737E3006-4D8F-FC51-0F0A-587A5346B3E1}"/>
              </a:ext>
            </a:extLst>
          </p:cNvPr>
          <p:cNvSpPr txBox="1">
            <a:spLocks/>
          </p:cNvSpPr>
          <p:nvPr/>
        </p:nvSpPr>
        <p:spPr>
          <a:xfrm>
            <a:off x="800100" y="1952625"/>
            <a:ext cx="4318432" cy="5454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087438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087438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None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3538" indent="-4763" algn="l" defTabSz="1087438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60363" indent="0" algn="l" defTabSz="1087438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None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0" algn="l" defTabSz="1087438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11200" indent="0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711200" indent="7938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711200" indent="7938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711200" indent="7938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de-DE" sz="1600" b="1" i="0" dirty="0" err="1">
                <a:solidFill>
                  <a:srgbClr val="333333"/>
                </a:solidFill>
                <a:effectLst/>
                <a:latin typeface="Rotis Sans Serif W05"/>
              </a:rPr>
              <a:t>Intraluminaler</a:t>
            </a:r>
            <a:r>
              <a:rPr lang="de-DE" sz="1600" b="1" i="0" dirty="0">
                <a:solidFill>
                  <a:srgbClr val="333333"/>
                </a:solidFill>
                <a:effectLst/>
                <a:latin typeface="Rotis Sans Serif W05"/>
              </a:rPr>
              <a:t> </a:t>
            </a:r>
            <a:r>
              <a:rPr lang="de-DE" sz="1600" b="1" i="0" dirty="0" err="1">
                <a:solidFill>
                  <a:srgbClr val="333333"/>
                </a:solidFill>
                <a:effectLst/>
                <a:latin typeface="Rotis Sans Serif W05"/>
              </a:rPr>
              <a:t>Circular</a:t>
            </a:r>
            <a:r>
              <a:rPr lang="de-DE" sz="1600" b="1" i="0" dirty="0">
                <a:solidFill>
                  <a:srgbClr val="333333"/>
                </a:solidFill>
                <a:effectLst/>
                <a:latin typeface="Rotis Sans Serif W05"/>
              </a:rPr>
              <a:t> Stapler für den Einmalgebrauch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60AC0097-9BEB-21CE-D147-A25B309FD46D}"/>
              </a:ext>
            </a:extLst>
          </p:cNvPr>
          <p:cNvSpPr txBox="1"/>
          <p:nvPr/>
        </p:nvSpPr>
        <p:spPr>
          <a:xfrm>
            <a:off x="695400" y="3425535"/>
            <a:ext cx="2916112" cy="102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dirty="0">
                <a:solidFill>
                  <a:schemeClr val="bg2"/>
                </a:solidFill>
              </a:rPr>
              <a:t>Großes Kopfvolumen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Audio-Klick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Automatische</a:t>
            </a:r>
            <a:r>
              <a:rPr lang="de-DE" sz="1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de-DE" sz="140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Sicherheitssperre </a:t>
            </a:r>
            <a:endParaRPr lang="de-DE" sz="1400" dirty="0">
              <a:solidFill>
                <a:schemeClr val="bg2"/>
              </a:solidFill>
            </a:endParaRP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B007DFF3-3246-2FDA-C9FA-E373E7E257A2}"/>
              </a:ext>
            </a:extLst>
          </p:cNvPr>
          <p:cNvSpPr txBox="1">
            <a:spLocks/>
          </p:cNvSpPr>
          <p:nvPr/>
        </p:nvSpPr>
        <p:spPr bwMode="auto">
          <a:xfrm>
            <a:off x="800100" y="3101499"/>
            <a:ext cx="2129959" cy="51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8743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6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sz="1400" dirty="0"/>
              <a:t>Eigenschaften</a:t>
            </a:r>
          </a:p>
        </p:txBody>
      </p:sp>
      <p:sp>
        <p:nvSpPr>
          <p:cNvPr id="42" name="Rechteck: abgerundete Ecken 11">
            <a:extLst>
              <a:ext uri="{FF2B5EF4-FFF2-40B4-BE49-F238E27FC236}">
                <a16:creationId xmlns:a16="http://schemas.microsoft.com/office/drawing/2014/main" id="{C679940C-9EFC-AC66-555B-15A076D19120}"/>
              </a:ext>
            </a:extLst>
          </p:cNvPr>
          <p:cNvSpPr/>
          <p:nvPr/>
        </p:nvSpPr>
        <p:spPr bwMode="gray">
          <a:xfrm>
            <a:off x="5562642" y="4101115"/>
            <a:ext cx="1518988" cy="432000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Großes Kopfvolumen</a:t>
            </a:r>
            <a:b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– 33 mm</a:t>
            </a:r>
          </a:p>
        </p:txBody>
      </p:sp>
      <p:sp>
        <p:nvSpPr>
          <p:cNvPr id="43" name="Rechteck: abgerundete Ecken 5">
            <a:extLst>
              <a:ext uri="{FF2B5EF4-FFF2-40B4-BE49-F238E27FC236}">
                <a16:creationId xmlns:a16="http://schemas.microsoft.com/office/drawing/2014/main" id="{06D5006D-51F3-4F4D-4594-64183F0270FE}"/>
              </a:ext>
            </a:extLst>
          </p:cNvPr>
          <p:cNvSpPr/>
          <p:nvPr/>
        </p:nvSpPr>
        <p:spPr bwMode="gray">
          <a:xfrm>
            <a:off x="6406159" y="2815202"/>
            <a:ext cx="2210569" cy="432000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Deutlich und unverwechselbar durch ein akustisches Signal</a:t>
            </a:r>
            <a:endParaRPr lang="de-DE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: abgerundete Ecken 11">
            <a:extLst>
              <a:ext uri="{FF2B5EF4-FFF2-40B4-BE49-F238E27FC236}">
                <a16:creationId xmlns:a16="http://schemas.microsoft.com/office/drawing/2014/main" id="{2BFD7C3F-B8F3-0EB8-4216-6138563D8FB0}"/>
              </a:ext>
            </a:extLst>
          </p:cNvPr>
          <p:cNvSpPr/>
          <p:nvPr/>
        </p:nvSpPr>
        <p:spPr bwMode="gray">
          <a:xfrm>
            <a:off x="10058484" y="5224905"/>
            <a:ext cx="1612029" cy="432000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20% reduzierter Kraftaufwand </a:t>
            </a:r>
            <a:b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Vergleich zum CSC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A8F7D69-1091-907E-E920-6FA1BF05FF4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809" r="2809"/>
          <a:stretch/>
        </p:blipFill>
        <p:spPr>
          <a:xfrm>
            <a:off x="8541147" y="2490242"/>
            <a:ext cx="1081921" cy="1081921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25309DB-DC67-B545-4E4B-16AFC11A2C8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809" r="2809"/>
          <a:stretch/>
        </p:blipFill>
        <p:spPr>
          <a:xfrm>
            <a:off x="9556209" y="3019194"/>
            <a:ext cx="1081921" cy="1081921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3" name="Rechteck: abgerundete Ecken 11">
            <a:extLst>
              <a:ext uri="{FF2B5EF4-FFF2-40B4-BE49-F238E27FC236}">
                <a16:creationId xmlns:a16="http://schemas.microsoft.com/office/drawing/2014/main" id="{9168E628-9414-DEE0-5AFC-5E1FF4E4F40E}"/>
              </a:ext>
            </a:extLst>
          </p:cNvPr>
          <p:cNvSpPr/>
          <p:nvPr/>
        </p:nvSpPr>
        <p:spPr bwMode="gray">
          <a:xfrm>
            <a:off x="6535153" y="5058862"/>
            <a:ext cx="2292875" cy="948058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Das innovative Design </a:t>
            </a:r>
            <a:br>
              <a:rPr lang="de-DE" sz="11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de-DE" sz="11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aktiviert und deaktiviert die Sicherheitssperre automatisch und verringert somit das Risiko eines versehentlichen Auslösevorgangs.</a:t>
            </a:r>
            <a:endParaRPr lang="de-DE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Gerader Verbinder 12">
            <a:extLst>
              <a:ext uri="{FF2B5EF4-FFF2-40B4-BE49-F238E27FC236}">
                <a16:creationId xmlns:a16="http://schemas.microsoft.com/office/drawing/2014/main" id="{67D9DEC9-C142-CCCA-5B3E-A18875969E2F}"/>
              </a:ext>
            </a:extLst>
          </p:cNvPr>
          <p:cNvCxnSpPr>
            <a:cxnSpLocks/>
          </p:cNvCxnSpPr>
          <p:nvPr/>
        </p:nvCxnSpPr>
        <p:spPr>
          <a:xfrm>
            <a:off x="8082386" y="3323968"/>
            <a:ext cx="354420" cy="48856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12">
            <a:extLst>
              <a:ext uri="{FF2B5EF4-FFF2-40B4-BE49-F238E27FC236}">
                <a16:creationId xmlns:a16="http://schemas.microsoft.com/office/drawing/2014/main" id="{2A948B21-CEBC-19E4-8FD6-C8BDC0E4361B}"/>
              </a:ext>
            </a:extLst>
          </p:cNvPr>
          <p:cNvCxnSpPr>
            <a:cxnSpLocks/>
          </p:cNvCxnSpPr>
          <p:nvPr/>
        </p:nvCxnSpPr>
        <p:spPr>
          <a:xfrm>
            <a:off x="9300284" y="5058862"/>
            <a:ext cx="758200" cy="16604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12">
            <a:extLst>
              <a:ext uri="{FF2B5EF4-FFF2-40B4-BE49-F238E27FC236}">
                <a16:creationId xmlns:a16="http://schemas.microsoft.com/office/drawing/2014/main" id="{38CC2B9E-2F9D-09B3-71B0-3724C726ED5A}"/>
              </a:ext>
            </a:extLst>
          </p:cNvPr>
          <p:cNvCxnSpPr>
            <a:cxnSpLocks/>
          </p:cNvCxnSpPr>
          <p:nvPr/>
        </p:nvCxnSpPr>
        <p:spPr>
          <a:xfrm>
            <a:off x="5733191" y="3323968"/>
            <a:ext cx="155538" cy="67200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E6D450D0-3AEC-0D8A-83E0-A66EF12F4543}"/>
              </a:ext>
            </a:extLst>
          </p:cNvPr>
          <p:cNvSpPr txBox="1"/>
          <p:nvPr/>
        </p:nvSpPr>
        <p:spPr>
          <a:xfrm>
            <a:off x="794875" y="5766713"/>
            <a:ext cx="2677923" cy="1854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21 mm    25 mm      29 mm      33 mm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8D74C2AA-8A4E-084C-0768-70C9E60F8F05}"/>
              </a:ext>
            </a:extLst>
          </p:cNvPr>
          <p:cNvCxnSpPr>
            <a:cxnSpLocks/>
          </p:cNvCxnSpPr>
          <p:nvPr/>
        </p:nvCxnSpPr>
        <p:spPr>
          <a:xfrm flipV="1">
            <a:off x="681773" y="5656905"/>
            <a:ext cx="2677923" cy="3218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78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53336-2C44-6282-707A-E20EE3EE8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31BBF4-E52B-0420-304A-4F53DDDEA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1064366"/>
            <a:ext cx="10798538" cy="636318"/>
          </a:xfrm>
        </p:spPr>
        <p:txBody>
          <a:bodyPr/>
          <a:lstStyle/>
          <a:p>
            <a:pPr algn="l"/>
            <a:r>
              <a:rPr lang="de-DE" b="0" i="0" dirty="0" err="1">
                <a:solidFill>
                  <a:srgbClr val="00A97A"/>
                </a:solidFill>
                <a:effectLst/>
                <a:latin typeface="+mj-lt"/>
              </a:rPr>
              <a:t>Circular</a:t>
            </a:r>
            <a:r>
              <a:rPr lang="de-DE" b="0" i="0" dirty="0">
                <a:solidFill>
                  <a:srgbClr val="00A97A"/>
                </a:solidFill>
                <a:effectLst/>
                <a:latin typeface="+mj-lt"/>
              </a:rPr>
              <a:t> Stapler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2D0BE40-EF8E-F76C-018B-D7361A31D8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872716"/>
            <a:ext cx="5295900" cy="215900"/>
          </a:xfrm>
        </p:spPr>
        <p:txBody>
          <a:bodyPr/>
          <a:lstStyle/>
          <a:p>
            <a:r>
              <a:rPr lang="de-DE" dirty="0"/>
              <a:t>Klammernaht von B. Braun</a:t>
            </a:r>
          </a:p>
        </p:txBody>
      </p:sp>
      <p:pic>
        <p:nvPicPr>
          <p:cNvPr id="15" name="Inhaltsplatzhalter 7">
            <a:extLst>
              <a:ext uri="{FF2B5EF4-FFF2-40B4-BE49-F238E27FC236}">
                <a16:creationId xmlns:a16="http://schemas.microsoft.com/office/drawing/2014/main" id="{6AA6688D-194E-FA5D-FB4F-B5E0C6ACD7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4" y="2224129"/>
            <a:ext cx="4056279" cy="1365837"/>
          </a:xfrm>
          <a:prstGeom prst="rect">
            <a:avLst/>
          </a:prstGeom>
          <a:effectLst/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90B3F80-5191-E8C3-99B3-0D765E2031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" y="4209730"/>
            <a:ext cx="3928331" cy="1365837"/>
          </a:xfrm>
          <a:prstGeom prst="rect">
            <a:avLst/>
          </a:prstGeom>
          <a:effectLst/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3C134075-DDF9-E9CD-B803-4680AE68CAE9}"/>
              </a:ext>
            </a:extLst>
          </p:cNvPr>
          <p:cNvSpPr txBox="1"/>
          <p:nvPr/>
        </p:nvSpPr>
        <p:spPr>
          <a:xfrm>
            <a:off x="800100" y="3429000"/>
            <a:ext cx="2103253" cy="2803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600" dirty="0">
                <a:solidFill>
                  <a:srgbClr val="00A97A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CST – </a:t>
            </a:r>
            <a:r>
              <a:rPr lang="de-DE" sz="1600" dirty="0" err="1">
                <a:solidFill>
                  <a:srgbClr val="00A97A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Circular</a:t>
            </a:r>
            <a:r>
              <a:rPr lang="de-DE" sz="1600" dirty="0">
                <a:solidFill>
                  <a:srgbClr val="00A97A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Stapler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3304366-7AAD-F378-F9AF-4A1826064A9A}"/>
              </a:ext>
            </a:extLst>
          </p:cNvPr>
          <p:cNvSpPr txBox="1"/>
          <p:nvPr/>
        </p:nvSpPr>
        <p:spPr>
          <a:xfrm>
            <a:off x="815301" y="5308909"/>
            <a:ext cx="2103253" cy="2803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600" dirty="0">
                <a:solidFill>
                  <a:srgbClr val="00A97A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KOL – </a:t>
            </a:r>
            <a:r>
              <a:rPr lang="de-DE" sz="1600" dirty="0" err="1">
                <a:solidFill>
                  <a:srgbClr val="00A97A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Circular</a:t>
            </a:r>
            <a:r>
              <a:rPr lang="de-DE" sz="1600" dirty="0">
                <a:solidFill>
                  <a:srgbClr val="00A97A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Stapler</a:t>
            </a:r>
          </a:p>
        </p:txBody>
      </p:sp>
      <p:graphicFrame>
        <p:nvGraphicFramePr>
          <p:cNvPr id="21" name="Tabelle 20">
            <a:extLst>
              <a:ext uri="{FF2B5EF4-FFF2-40B4-BE49-F238E27FC236}">
                <a16:creationId xmlns:a16="http://schemas.microsoft.com/office/drawing/2014/main" id="{B42C6C19-B7AE-958F-F1CB-489F16302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261379"/>
              </p:ext>
            </p:extLst>
          </p:nvPr>
        </p:nvGraphicFramePr>
        <p:xfrm>
          <a:off x="6096000" y="2282928"/>
          <a:ext cx="5508000" cy="32040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7520">
                  <a:extLst>
                    <a:ext uri="{9D8B030D-6E8A-4147-A177-3AD203B41FA5}">
                      <a16:colId xmlns:a16="http://schemas.microsoft.com/office/drawing/2014/main" val="1790927013"/>
                    </a:ext>
                  </a:extLst>
                </a:gridCol>
              </a:tblGrid>
              <a:tr h="3276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kern="1200" noProof="1">
                          <a:solidFill>
                            <a:srgbClr val="00A97A"/>
                          </a:solidFill>
                          <a:latin typeface="+mn-lt"/>
                          <a:ea typeface="+mn-ea"/>
                          <a:cs typeface="+mn-cs"/>
                        </a:rPr>
                        <a:t>Artikelnummer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solidFill>
                            <a:srgbClr val="00A97A"/>
                          </a:solidFill>
                          <a:latin typeface="+mn-lt"/>
                        </a:rPr>
                        <a:t>Beschreibung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A97A"/>
                          </a:solidFill>
                          <a:effectLst/>
                          <a:latin typeface="+mn-lt"/>
                        </a:rPr>
                        <a:t>Anvil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A97A"/>
                          </a:solidFill>
                          <a:effectLst/>
                          <a:latin typeface="+mn-lt"/>
                        </a:rPr>
                        <a:t> Durchmesser 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A97A"/>
                          </a:solidFill>
                          <a:effectLst/>
                          <a:latin typeface="+mn-lt"/>
                        </a:rPr>
                        <a:t>Kopfvolumen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noProof="1"/>
                        <a:t>CST21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/>
                        <a:t>Grovolumiger Kopf, luftdicht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/>
                        <a:t>21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/>
                        <a:t>5,1 cm³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noProof="1"/>
                        <a:t>CST25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/>
                        <a:t>Grovolumiger Kopf, luftdicht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25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9 cm³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1"/>
                        <a:t>CST29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/>
                        <a:t>Grovolumiger Kopf, luftdicht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>
                          <a:latin typeface="+mn-lt"/>
                        </a:rPr>
                        <a:t>29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>
                          <a:latin typeface="+mn-lt"/>
                        </a:rPr>
                        <a:t>12 cm³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03850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noProof="1"/>
                        <a:t>CST33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/>
                        <a:t>Grovolumiger Kopf, luftdicht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>
                          <a:latin typeface="+mn-lt"/>
                        </a:rPr>
                        <a:t>33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14,6 cm³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804113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noProof="1"/>
                        <a:t>CSC29-KOL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/>
                        <a:t>Large housing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29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12,6 cm³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457510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noProof="1"/>
                        <a:t>CSC33-KOL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/>
                        <a:t>Large housing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33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17,8 cm³</a:t>
                      </a:r>
                      <a:endParaRPr lang="de-DE" sz="1200" b="0" noProof="1">
                        <a:latin typeface="+mn-lt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US" sz="1200" b="0" noProof="1">
                        <a:latin typeface="+mn-lt"/>
                      </a:endParaRP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851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D40C7-A079-847D-D716-E734604B0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C5F76E-2C5D-2092-46D0-58E9F29A0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1064366"/>
            <a:ext cx="10798538" cy="636318"/>
          </a:xfrm>
        </p:spPr>
        <p:txBody>
          <a:bodyPr/>
          <a:lstStyle/>
          <a:p>
            <a:pPr algn="l"/>
            <a:r>
              <a:rPr lang="de-DE" b="0" i="0" dirty="0" err="1">
                <a:solidFill>
                  <a:srgbClr val="00A97A"/>
                </a:solidFill>
                <a:effectLst/>
                <a:latin typeface="+mj-lt"/>
              </a:rPr>
              <a:t>Circular</a:t>
            </a:r>
            <a:r>
              <a:rPr lang="de-DE" b="0" i="0" dirty="0">
                <a:solidFill>
                  <a:srgbClr val="00A97A"/>
                </a:solidFill>
                <a:effectLst/>
                <a:latin typeface="+mj-lt"/>
              </a:rPr>
              <a:t> Stapler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A2F89B-4ACF-DB14-53C2-A6925F175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872716"/>
            <a:ext cx="5295900" cy="215900"/>
          </a:xfrm>
        </p:spPr>
        <p:txBody>
          <a:bodyPr/>
          <a:lstStyle/>
          <a:p>
            <a:r>
              <a:rPr lang="de-DE" dirty="0"/>
              <a:t>Klammernaht von B. Braun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ED97470-9634-A156-D91B-AD4D6DC2C8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4" y="2110669"/>
            <a:ext cx="4431353" cy="1839619"/>
          </a:xfrm>
          <a:prstGeom prst="rect">
            <a:avLst/>
          </a:prstGeom>
          <a:effectLst/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2CFC980-79F5-F772-5D4E-D4EA426D0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67" y="4178729"/>
            <a:ext cx="4837099" cy="1532379"/>
          </a:xfrm>
          <a:prstGeom prst="rect">
            <a:avLst/>
          </a:prstGeom>
          <a:effectLst/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FF7D846-62A5-D424-F2ED-83A6A87695ED}"/>
              </a:ext>
            </a:extLst>
          </p:cNvPr>
          <p:cNvSpPr txBox="1"/>
          <p:nvPr/>
        </p:nvSpPr>
        <p:spPr>
          <a:xfrm>
            <a:off x="800100" y="5645398"/>
            <a:ext cx="2294887" cy="3274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6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ECSC – </a:t>
            </a:r>
            <a:r>
              <a:rPr lang="de-DE" sz="16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Circular</a:t>
            </a:r>
            <a:r>
              <a:rPr lang="de-DE" sz="16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Stapler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6A91BDF-3481-8920-EFCA-C92A62F5BED1}"/>
              </a:ext>
            </a:extLst>
          </p:cNvPr>
          <p:cNvSpPr txBox="1"/>
          <p:nvPr/>
        </p:nvSpPr>
        <p:spPr>
          <a:xfrm>
            <a:off x="800100" y="3644012"/>
            <a:ext cx="2103253" cy="2803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600" dirty="0">
                <a:solidFill>
                  <a:srgbClr val="00A97A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CSC – </a:t>
            </a:r>
            <a:r>
              <a:rPr lang="de-DE" sz="1600" dirty="0" err="1">
                <a:solidFill>
                  <a:srgbClr val="00A97A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Circular</a:t>
            </a:r>
            <a:r>
              <a:rPr lang="de-DE" sz="1600" dirty="0">
                <a:solidFill>
                  <a:srgbClr val="00A97A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Stapler</a:t>
            </a:r>
          </a:p>
        </p:txBody>
      </p: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CFCA65A8-6FD0-8738-FB57-347C45BD94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092296"/>
              </p:ext>
            </p:extLst>
          </p:nvPr>
        </p:nvGraphicFramePr>
        <p:xfrm>
          <a:off x="6096000" y="1942508"/>
          <a:ext cx="5508613" cy="42588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7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112">
                  <a:extLst>
                    <a:ext uri="{9D8B030D-6E8A-4147-A177-3AD203B41FA5}">
                      <a16:colId xmlns:a16="http://schemas.microsoft.com/office/drawing/2014/main" val="1790927013"/>
                    </a:ext>
                  </a:extLst>
                </a:gridCol>
              </a:tblGrid>
              <a:tr h="3276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kern="1200" noProof="1">
                          <a:solidFill>
                            <a:srgbClr val="00A97A"/>
                          </a:solidFill>
                          <a:latin typeface="+mn-lt"/>
                          <a:ea typeface="+mn-ea"/>
                          <a:cs typeface="+mn-cs"/>
                        </a:rPr>
                        <a:t>Artikelnummer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solidFill>
                            <a:srgbClr val="00A97A"/>
                          </a:solidFill>
                          <a:latin typeface="+mn-lt"/>
                        </a:rPr>
                        <a:t>Beschreibung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A97A"/>
                          </a:solidFill>
                          <a:effectLst/>
                          <a:latin typeface="+mn-lt"/>
                        </a:rPr>
                        <a:t>Anvil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A97A"/>
                          </a:solidFill>
                          <a:effectLst/>
                          <a:latin typeface="+mn-lt"/>
                        </a:rPr>
                        <a:t> Durchmesser 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A97A"/>
                          </a:solidFill>
                          <a:effectLst/>
                          <a:latin typeface="+mn-lt"/>
                        </a:rPr>
                        <a:t>Farbkodierung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noProof="1"/>
                        <a:t>CSC21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/>
                        <a:t>Conventional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/>
                        <a:t>21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/>
                        <a:t>Orange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1"/>
                        <a:t>CSC21-A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/>
                        <a:t>Air-Sealed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>
                          <a:latin typeface="+mn-lt"/>
                        </a:rPr>
                        <a:t>21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>
                          <a:latin typeface="+mn-lt"/>
                        </a:rPr>
                        <a:t>Orange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03850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noProof="1"/>
                        <a:t>ECSC21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/>
                        <a:t>Endoscopic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21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Orange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804113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noProof="1"/>
                        <a:t>CSC25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/>
                        <a:t>Conventional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25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Weiß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509146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1"/>
                        <a:t>CSC25-A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/>
                        <a:t>Air-Sealed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>
                          <a:latin typeface="+mn-lt"/>
                        </a:rPr>
                        <a:t>25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>
                          <a:latin typeface="+mn-lt"/>
                        </a:rPr>
                        <a:t>Weiß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457510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noProof="1"/>
                        <a:t>ECSC25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/>
                        <a:t>Endoscopic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25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Weiß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980629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noProof="1"/>
                        <a:t>CSC29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/>
                        <a:t>Conventional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29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Blau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073358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1"/>
                        <a:t>CSC29-A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/>
                        <a:t>Air-Sealed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>
                          <a:latin typeface="+mn-lt"/>
                        </a:rPr>
                        <a:t>29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>
                          <a:latin typeface="+mn-lt"/>
                        </a:rPr>
                        <a:t>Blau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281614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noProof="1"/>
                        <a:t>ECSC29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/>
                        <a:t>Endoscopic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29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Blau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007678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noProof="1"/>
                        <a:t>CSC33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/>
                        <a:t>Conventional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33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Grün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036466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noProof="1"/>
                        <a:t>CSCS33-A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/>
                        <a:t>Air-Sealed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33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Grün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822448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noProof="1"/>
                        <a:t>ECSC33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/>
                        <a:t>Endoscopic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33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Grün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003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671A7-800E-988F-1CF6-F0E43A671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08CD8175-01C2-5177-301A-B46BDBE522CA}"/>
              </a:ext>
            </a:extLst>
          </p:cNvPr>
          <p:cNvSpPr txBox="1"/>
          <p:nvPr/>
        </p:nvSpPr>
        <p:spPr>
          <a:xfrm>
            <a:off x="9623764" y="1736812"/>
            <a:ext cx="3742475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500" dirty="0">
                <a:solidFill>
                  <a:srgbClr val="00A97A"/>
                </a:solidFill>
                <a:latin typeface="Arial"/>
                <a:cs typeface="Arial"/>
              </a:rPr>
              <a:t>Linear</a:t>
            </a:r>
            <a:br>
              <a:rPr lang="en-US" sz="4500" dirty="0">
                <a:solidFill>
                  <a:srgbClr val="00A97A"/>
                </a:solidFill>
                <a:latin typeface="Arial"/>
                <a:cs typeface="Arial"/>
              </a:rPr>
            </a:br>
            <a:r>
              <a:rPr lang="en-US" sz="4500" dirty="0">
                <a:solidFill>
                  <a:srgbClr val="00A97A"/>
                </a:solidFill>
                <a:latin typeface="Arial"/>
                <a:cs typeface="Arial"/>
              </a:rPr>
              <a:t>Cutter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C79F0A6-37CF-3A23-3D29-24F7DF1F32B7}"/>
              </a:ext>
            </a:extLst>
          </p:cNvPr>
          <p:cNvSpPr txBox="1"/>
          <p:nvPr/>
        </p:nvSpPr>
        <p:spPr>
          <a:xfrm>
            <a:off x="9713405" y="3580189"/>
            <a:ext cx="1781597" cy="4317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400" i="1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offen</a:t>
            </a:r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2D154249-57E5-C892-6027-3ACDD9AD317A}"/>
              </a:ext>
            </a:extLst>
          </p:cNvPr>
          <p:cNvSpPr/>
          <p:nvPr/>
        </p:nvSpPr>
        <p:spPr bwMode="gray">
          <a:xfrm>
            <a:off x="9444372" y="1484784"/>
            <a:ext cx="2952328" cy="1944216"/>
          </a:xfrm>
          <a:prstGeom prst="roundRect">
            <a:avLst>
              <a:gd name="adj" fmla="val 10135"/>
            </a:avLst>
          </a:prstGeom>
          <a:noFill/>
          <a:ln w="19050" cap="flat" cmpd="sng" algn="ctr">
            <a:solidFill>
              <a:srgbClr val="00A97A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16CB0D2-C5BA-73C7-09DF-8A5E59B6FAEA}"/>
              </a:ext>
            </a:extLst>
          </p:cNvPr>
          <p:cNvSpPr/>
          <p:nvPr/>
        </p:nvSpPr>
        <p:spPr bwMode="gray">
          <a:xfrm>
            <a:off x="623392" y="6129300"/>
            <a:ext cx="1800200" cy="54006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98FC6E6-FCA5-6737-FB07-996A71E25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433" y="1267954"/>
            <a:ext cx="7772398" cy="432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66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AE8F7-DD28-7808-4069-2F559A49C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F44499-DB97-31CB-194B-E9B1729B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1064366"/>
            <a:ext cx="10798538" cy="636318"/>
          </a:xfrm>
        </p:spPr>
        <p:txBody>
          <a:bodyPr/>
          <a:lstStyle/>
          <a:p>
            <a:pPr algn="l"/>
            <a:r>
              <a:rPr lang="de-DE" b="0" i="0" dirty="0">
                <a:solidFill>
                  <a:srgbClr val="00A97A"/>
                </a:solidFill>
                <a:effectLst/>
                <a:latin typeface="+mj-lt"/>
              </a:rPr>
              <a:t>Linear Cutter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9807A1D-4A61-01EB-D5CE-C3A7F0D821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872716"/>
            <a:ext cx="5295900" cy="215900"/>
          </a:xfrm>
        </p:spPr>
        <p:txBody>
          <a:bodyPr/>
          <a:lstStyle/>
          <a:p>
            <a:r>
              <a:rPr lang="de-DE" dirty="0"/>
              <a:t>Klammernaht von B. Braun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D910E2E-2014-C59C-B122-EE43B7122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61" y="2583740"/>
            <a:ext cx="3032728" cy="1113169"/>
          </a:xfrm>
          <a:prstGeom prst="rect">
            <a:avLst/>
          </a:prstGeom>
          <a:effectLst/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1D8A3DC-D513-ED74-E445-69CD7244E5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6892">
            <a:off x="686043" y="3324538"/>
            <a:ext cx="1850758" cy="1430131"/>
          </a:xfrm>
          <a:prstGeom prst="rect">
            <a:avLst/>
          </a:prstGeom>
          <a:effectLst/>
        </p:spPr>
      </p:pic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DFF1A50D-2212-F621-D2B3-F2868CEAE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29565"/>
              </p:ext>
            </p:extLst>
          </p:nvPr>
        </p:nvGraphicFramePr>
        <p:xfrm>
          <a:off x="4799856" y="1010108"/>
          <a:ext cx="6802182" cy="519163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046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1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9396">
                  <a:extLst>
                    <a:ext uri="{9D8B030D-6E8A-4147-A177-3AD203B41FA5}">
                      <a16:colId xmlns:a16="http://schemas.microsoft.com/office/drawing/2014/main" val="1790927013"/>
                    </a:ext>
                  </a:extLst>
                </a:gridCol>
                <a:gridCol w="1256868">
                  <a:extLst>
                    <a:ext uri="{9D8B030D-6E8A-4147-A177-3AD203B41FA5}">
                      <a16:colId xmlns:a16="http://schemas.microsoft.com/office/drawing/2014/main" val="763753687"/>
                    </a:ext>
                  </a:extLst>
                </a:gridCol>
                <a:gridCol w="1113550">
                  <a:extLst>
                    <a:ext uri="{9D8B030D-6E8A-4147-A177-3AD203B41FA5}">
                      <a16:colId xmlns:a16="http://schemas.microsoft.com/office/drawing/2014/main" val="3423685117"/>
                    </a:ext>
                  </a:extLst>
                </a:gridCol>
              </a:tblGrid>
              <a:tr h="44923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kern="1200" noProof="1">
                          <a:solidFill>
                            <a:srgbClr val="00A97A"/>
                          </a:solidFill>
                          <a:latin typeface="+mn-lt"/>
                          <a:ea typeface="+mn-ea"/>
                          <a:cs typeface="+mn-cs"/>
                        </a:rPr>
                        <a:t>Artikelnummer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solidFill>
                            <a:srgbClr val="00A97A"/>
                          </a:solidFill>
                          <a:latin typeface="+mn-lt"/>
                        </a:rPr>
                        <a:t>Dimension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A97A"/>
                          </a:solidFill>
                          <a:effectLst/>
                          <a:latin typeface="+mn-lt"/>
                        </a:rPr>
                        <a:t>Länge Klammerreihe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A97A"/>
                          </a:solidFill>
                          <a:effectLst/>
                          <a:latin typeface="+mn-lt"/>
                        </a:rPr>
                        <a:t>Höhe Klammer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A97A"/>
                          </a:solidFill>
                          <a:effectLst/>
                          <a:latin typeface="+mn-lt"/>
                        </a:rPr>
                        <a:t>Höhe der Klammer nach Verschluss 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A97A"/>
                          </a:solidFill>
                          <a:effectLst/>
                          <a:latin typeface="+mn-lt"/>
                        </a:rPr>
                        <a:t>Farbkodierung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1" noProof="1"/>
                        <a:t>LC6025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/>
                        <a:t>60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65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2,5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1,0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Weiss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1" noProof="1"/>
                        <a:t>LCC6025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/>
                        <a:t>60 mm 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65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2,5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1,0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Weiss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noProof="1"/>
                        <a:t>LC6038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60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65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3,8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1,5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Blau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03850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1" noProof="1"/>
                        <a:t>LCC6038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60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65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3,8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1,5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Blau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804113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1" noProof="1"/>
                        <a:t>LC6045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/>
                        <a:t>60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65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4,5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2,0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Grün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509146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1" noProof="1"/>
                        <a:t>LCC6045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/>
                        <a:t>60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65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4,5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2,0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Grün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275251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noProof="1"/>
                        <a:t>LC8038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80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85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3,8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1,5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Blau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457510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noProof="1"/>
                        <a:t>LCC8038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80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85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3,8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1,5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Blau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980629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1" noProof="1"/>
                        <a:t>LC8042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/>
                        <a:t>80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85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4,2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1,8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Golden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073358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1" noProof="1"/>
                        <a:t>LCC8042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/>
                        <a:t>80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85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4,2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1,8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Golden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850063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noProof="1"/>
                        <a:t>LC8045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80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85 mm 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4,5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2,0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Grün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281614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noProof="1"/>
                        <a:t>LCC8045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80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85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4,5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2,0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Grün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007678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1" noProof="1"/>
                        <a:t>LC10038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/>
                        <a:t>100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105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3,8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1,5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Blau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036466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1" noProof="1"/>
                        <a:t>LCC10038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/>
                        <a:t>100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105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3,8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1,5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Blau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16425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1" noProof="1"/>
                        <a:t>LC10045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100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105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4,5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2,0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Grün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822448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1" noProof="1"/>
                        <a:t>LC10045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100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105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4,5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2,0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Grün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3ADF3D34-4DFD-B953-6FFC-0F46CAFCA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227445"/>
              </p:ext>
            </p:extLst>
          </p:nvPr>
        </p:nvGraphicFramePr>
        <p:xfrm>
          <a:off x="796979" y="4527334"/>
          <a:ext cx="3541612" cy="167800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770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0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800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kern="1200" noProof="1">
                          <a:solidFill>
                            <a:srgbClr val="00A97A"/>
                          </a:solidFill>
                          <a:latin typeface="+mn-lt"/>
                          <a:ea typeface="+mn-ea"/>
                          <a:cs typeface="+mn-cs"/>
                        </a:rPr>
                        <a:t>Linear Cutter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solidFill>
                            <a:srgbClr val="00A97A"/>
                          </a:solidFill>
                          <a:latin typeface="+mn-lt"/>
                        </a:rPr>
                        <a:t>Magazine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de-DE" sz="10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LC</a:t>
                      </a:r>
                      <a:r>
                        <a:rPr lang="de-DE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- Linear Cutter 100 mm, vorgeladen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LCC - Linear Cutter Magazin 100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de-DE" sz="10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LC - Linear Cutter 80 mm, vorgeladen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LCC - Linear Cutter Magazin 80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954987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de-DE" sz="10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LC - Linear Cutter 60 mm, vorgeladen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LCC - Linear Cutter Magazin 60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139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48FFF-1403-BBCF-0299-A8FE6B591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A5E773AD-EEC5-B167-1E9C-D0E3A1415CBD}"/>
              </a:ext>
            </a:extLst>
          </p:cNvPr>
          <p:cNvSpPr txBox="1"/>
          <p:nvPr/>
        </p:nvSpPr>
        <p:spPr>
          <a:xfrm>
            <a:off x="9623764" y="1736812"/>
            <a:ext cx="3742475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500" dirty="0">
                <a:solidFill>
                  <a:srgbClr val="00A97A"/>
                </a:solidFill>
                <a:latin typeface="Arial"/>
                <a:cs typeface="Arial"/>
              </a:rPr>
              <a:t>Linear</a:t>
            </a:r>
            <a:br>
              <a:rPr lang="en-US" sz="4500" dirty="0">
                <a:solidFill>
                  <a:srgbClr val="00A97A"/>
                </a:solidFill>
                <a:latin typeface="Arial"/>
                <a:cs typeface="Arial"/>
              </a:rPr>
            </a:br>
            <a:r>
              <a:rPr lang="en-US" sz="4500" dirty="0">
                <a:solidFill>
                  <a:srgbClr val="00A97A"/>
                </a:solidFill>
                <a:latin typeface="Arial"/>
                <a:cs typeface="Arial"/>
              </a:rPr>
              <a:t>Stapler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628510F-B2BE-756A-3DFD-104ADD17151A}"/>
              </a:ext>
            </a:extLst>
          </p:cNvPr>
          <p:cNvSpPr txBox="1"/>
          <p:nvPr/>
        </p:nvSpPr>
        <p:spPr>
          <a:xfrm>
            <a:off x="9713405" y="3580189"/>
            <a:ext cx="1781597" cy="4317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400" i="1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offen</a:t>
            </a:r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5F135985-C37B-C1A4-41BC-630A3E5C972D}"/>
              </a:ext>
            </a:extLst>
          </p:cNvPr>
          <p:cNvSpPr/>
          <p:nvPr/>
        </p:nvSpPr>
        <p:spPr bwMode="gray">
          <a:xfrm>
            <a:off x="9444372" y="1484784"/>
            <a:ext cx="2952328" cy="1944216"/>
          </a:xfrm>
          <a:prstGeom prst="roundRect">
            <a:avLst>
              <a:gd name="adj" fmla="val 10135"/>
            </a:avLst>
          </a:prstGeom>
          <a:noFill/>
          <a:ln w="19050" cap="flat" cmpd="sng" algn="ctr">
            <a:solidFill>
              <a:srgbClr val="00A97A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3CEB9B6-6052-B4BD-26FD-DBAFFE58ACFB}"/>
              </a:ext>
            </a:extLst>
          </p:cNvPr>
          <p:cNvSpPr/>
          <p:nvPr/>
        </p:nvSpPr>
        <p:spPr bwMode="gray">
          <a:xfrm>
            <a:off x="623392" y="6129300"/>
            <a:ext cx="1800200" cy="54006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2B5A1C6-7D89-C4C0-49B9-D92C4B3495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090" y="728700"/>
            <a:ext cx="77089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83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FFC67-3198-9BCC-C473-DFCD57345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07C658-9528-896B-5F2E-E5EB09E5E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1064366"/>
            <a:ext cx="10798538" cy="636318"/>
          </a:xfrm>
        </p:spPr>
        <p:txBody>
          <a:bodyPr/>
          <a:lstStyle/>
          <a:p>
            <a:pPr algn="l"/>
            <a:r>
              <a:rPr lang="de-DE" b="0" i="0" dirty="0">
                <a:solidFill>
                  <a:srgbClr val="00A97A"/>
                </a:solidFill>
                <a:effectLst/>
                <a:latin typeface="+mj-lt"/>
              </a:rPr>
              <a:t>Linear Stapler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ABE6A8C-19E3-1450-00DD-886A508299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872716"/>
            <a:ext cx="5295900" cy="215900"/>
          </a:xfrm>
        </p:spPr>
        <p:txBody>
          <a:bodyPr/>
          <a:lstStyle/>
          <a:p>
            <a:r>
              <a:rPr lang="de-DE" dirty="0"/>
              <a:t>Klammernaht von B. Braun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B564934-FE96-8CFD-C663-2C7C20C57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7" b="970"/>
          <a:stretch>
            <a:fillRect/>
          </a:stretch>
        </p:blipFill>
        <p:spPr>
          <a:xfrm>
            <a:off x="589962" y="1880828"/>
            <a:ext cx="2998391" cy="1800969"/>
          </a:xfrm>
          <a:prstGeom prst="rect">
            <a:avLst/>
          </a:prstGeom>
          <a:effectLst/>
        </p:spPr>
      </p:pic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CB0FD92D-0057-DE12-2972-BACFA4E3E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769347"/>
              </p:ext>
            </p:extLst>
          </p:nvPr>
        </p:nvGraphicFramePr>
        <p:xfrm>
          <a:off x="767408" y="4114107"/>
          <a:ext cx="3599804" cy="212320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799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800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kern="1200" noProof="1">
                          <a:solidFill>
                            <a:srgbClr val="00A97A"/>
                          </a:solidFill>
                          <a:latin typeface="+mn-lt"/>
                          <a:ea typeface="+mn-ea"/>
                          <a:cs typeface="+mn-cs"/>
                        </a:rPr>
                        <a:t>Linear Stapler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solidFill>
                            <a:srgbClr val="00A97A"/>
                          </a:solidFill>
                          <a:latin typeface="+mn-lt"/>
                        </a:rPr>
                        <a:t>Magazine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LS - Linear Stapler 90 mm, vorgeladen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LSC - Linear Stapler Magazin 90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LS - Linear Stapler 60 mm, vorgeladen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LSC - Linear Stapler Magazin 60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95498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LS - Linear Stapler 45 mm, vorgeladen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LSC - Linear Stapler Magazin 45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73818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LS - Linear Stapler 30 mm, vorgeladen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LSC - Linear Stapler Magazin 30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F365E1A1-461F-709B-4B53-5C667923E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83934"/>
              </p:ext>
            </p:extLst>
          </p:nvPr>
        </p:nvGraphicFramePr>
        <p:xfrm>
          <a:off x="4800600" y="1638912"/>
          <a:ext cx="6813153" cy="45984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935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8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1084">
                  <a:extLst>
                    <a:ext uri="{9D8B030D-6E8A-4147-A177-3AD203B41FA5}">
                      <a16:colId xmlns:a16="http://schemas.microsoft.com/office/drawing/2014/main" val="1790927013"/>
                    </a:ext>
                  </a:extLst>
                </a:gridCol>
                <a:gridCol w="921084">
                  <a:extLst>
                    <a:ext uri="{9D8B030D-6E8A-4147-A177-3AD203B41FA5}">
                      <a16:colId xmlns:a16="http://schemas.microsoft.com/office/drawing/2014/main" val="763753687"/>
                    </a:ext>
                  </a:extLst>
                </a:gridCol>
                <a:gridCol w="753614">
                  <a:extLst>
                    <a:ext uri="{9D8B030D-6E8A-4147-A177-3AD203B41FA5}">
                      <a16:colId xmlns:a16="http://schemas.microsoft.com/office/drawing/2014/main" val="3423685117"/>
                    </a:ext>
                  </a:extLst>
                </a:gridCol>
                <a:gridCol w="1130421">
                  <a:extLst>
                    <a:ext uri="{9D8B030D-6E8A-4147-A177-3AD203B41FA5}">
                      <a16:colId xmlns:a16="http://schemas.microsoft.com/office/drawing/2014/main" val="3072963147"/>
                    </a:ext>
                  </a:extLst>
                </a:gridCol>
              </a:tblGrid>
              <a:tr h="3276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kern="1200" noProof="1">
                          <a:solidFill>
                            <a:srgbClr val="00A97A"/>
                          </a:solidFill>
                          <a:latin typeface="+mn-lt"/>
                          <a:ea typeface="+mn-ea"/>
                          <a:cs typeface="+mn-cs"/>
                        </a:rPr>
                        <a:t>Artikel-</a:t>
                      </a:r>
                      <a:br>
                        <a:rPr lang="en-US" sz="1000" b="0" kern="1200" noProof="1">
                          <a:solidFill>
                            <a:srgbClr val="00A97A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000" b="0" kern="1200" noProof="1">
                          <a:solidFill>
                            <a:srgbClr val="00A97A"/>
                          </a:solidFill>
                          <a:latin typeface="+mn-lt"/>
                          <a:ea typeface="+mn-ea"/>
                          <a:cs typeface="+mn-cs"/>
                        </a:rPr>
                        <a:t>nummer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A97A"/>
                          </a:solidFill>
                          <a:effectLst/>
                          <a:latin typeface="+mn-lt"/>
                        </a:rPr>
                        <a:t>Länge Klammerreihe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A97A"/>
                          </a:solidFill>
                          <a:effectLst/>
                          <a:latin typeface="+mn-lt"/>
                        </a:rPr>
                        <a:t>Anzahl Klammerreihen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A97A"/>
                          </a:solidFill>
                          <a:effectLst/>
                          <a:latin typeface="+mn-lt"/>
                        </a:rPr>
                        <a:t>Anzahl Klammern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A97A"/>
                          </a:solidFill>
                          <a:effectLst/>
                          <a:latin typeface="+mn-lt"/>
                        </a:rPr>
                        <a:t>Höhe </a:t>
                      </a:r>
                    </a:p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A97A"/>
                          </a:solidFill>
                          <a:effectLst/>
                          <a:latin typeface="+mn-lt"/>
                        </a:rPr>
                        <a:t>Klammern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A97A"/>
                          </a:solidFill>
                          <a:effectLst/>
                          <a:latin typeface="+mn-lt"/>
                        </a:rPr>
                        <a:t>Farbe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A97A"/>
                          </a:solidFill>
                          <a:effectLst/>
                          <a:latin typeface="+mn-lt"/>
                        </a:rPr>
                        <a:t>Verpackungs-einheit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2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1" noProof="1"/>
                        <a:t>LS3035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/>
                        <a:t>30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2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13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3,5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Blau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  1 Stück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2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1" noProof="1"/>
                        <a:t>LSC3035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/>
                        <a:t>30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2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13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3,5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Blau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10 Stück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200"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noProof="1"/>
                        <a:t>LS3048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30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2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13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4,8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Grün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  1 Stück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03850"/>
                  </a:ext>
                </a:extLst>
              </a:tr>
              <a:tr h="2952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1" noProof="1"/>
                        <a:t>LSC3048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30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2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13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4,8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Grün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10 Stück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804113"/>
                  </a:ext>
                </a:extLst>
              </a:tr>
              <a:tr h="2952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1" noProof="1"/>
                        <a:t>LS30V3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/>
                        <a:t>30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3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23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2,5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Weiß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  1 Stück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509146"/>
                  </a:ext>
                </a:extLst>
              </a:tr>
              <a:tr h="2952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1" noProof="1"/>
                        <a:t>LSC30V3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/>
                        <a:t>30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3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23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2,5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Weiß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10 Stück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275251"/>
                  </a:ext>
                </a:extLst>
              </a:tr>
              <a:tr h="295200"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noProof="1"/>
                        <a:t>LS6035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60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2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25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3,5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Blau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  1 Stück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457510"/>
                  </a:ext>
                </a:extLst>
              </a:tr>
              <a:tr h="295200"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noProof="1"/>
                        <a:t>LSC6035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60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2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25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3,5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Blau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10 Stück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980629"/>
                  </a:ext>
                </a:extLst>
              </a:tr>
              <a:tr h="2952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1" noProof="1"/>
                        <a:t>LS6048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/>
                        <a:t>60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2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25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4,8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Grün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  1 Stück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073358"/>
                  </a:ext>
                </a:extLst>
              </a:tr>
              <a:tr h="2952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1" noProof="1"/>
                        <a:t>LSC6048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/>
                        <a:t>60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2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25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4,8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Grün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10 Stück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850063"/>
                  </a:ext>
                </a:extLst>
              </a:tr>
              <a:tr h="295200"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noProof="1"/>
                        <a:t>LS9035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90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2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33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3,5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Blau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  1 Stück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281614"/>
                  </a:ext>
                </a:extLst>
              </a:tr>
              <a:tr h="295200"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noProof="1"/>
                        <a:t>LSC9035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90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2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33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3,5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Blau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10 Stück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007678"/>
                  </a:ext>
                </a:extLst>
              </a:tr>
              <a:tr h="2952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1" noProof="1"/>
                        <a:t>LS9048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/>
                        <a:t>90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2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33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4,8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Grün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  1 Stück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036466"/>
                  </a:ext>
                </a:extLst>
              </a:tr>
              <a:tr h="2952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1" noProof="1"/>
                        <a:t>LSC9048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/>
                        <a:t>90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2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33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4,8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00" b="0" noProof="1">
                          <a:latin typeface="+mn-lt"/>
                        </a:rPr>
                        <a:t>Grün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noProof="1">
                          <a:latin typeface="+mn-lt"/>
                        </a:rPr>
                        <a:t>10 Stück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20715-1C3F-03F6-02B1-AAF4330C8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4A10FF94-FAB1-5E0E-DA0B-4C14FD21ED55}"/>
              </a:ext>
            </a:extLst>
          </p:cNvPr>
          <p:cNvSpPr txBox="1"/>
          <p:nvPr/>
        </p:nvSpPr>
        <p:spPr>
          <a:xfrm>
            <a:off x="9623764" y="1736812"/>
            <a:ext cx="3742475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500" dirty="0">
                <a:solidFill>
                  <a:srgbClr val="00A97A"/>
                </a:solidFill>
                <a:latin typeface="Arial"/>
                <a:cs typeface="Arial"/>
              </a:rPr>
              <a:t>TST</a:t>
            </a:r>
            <a:br>
              <a:rPr lang="en-US" sz="4500" dirty="0">
                <a:solidFill>
                  <a:srgbClr val="00A97A"/>
                </a:solidFill>
                <a:latin typeface="Arial"/>
                <a:cs typeface="Arial"/>
              </a:rPr>
            </a:br>
            <a:r>
              <a:rPr lang="en-US" sz="4500" dirty="0">
                <a:solidFill>
                  <a:srgbClr val="00A97A"/>
                </a:solidFill>
                <a:latin typeface="Arial"/>
                <a:cs typeface="Arial"/>
              </a:rPr>
              <a:t>Stapler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BF97A2-0451-F324-66C2-8661FADB08CE}"/>
              </a:ext>
            </a:extLst>
          </p:cNvPr>
          <p:cNvSpPr txBox="1"/>
          <p:nvPr/>
        </p:nvSpPr>
        <p:spPr>
          <a:xfrm>
            <a:off x="9713405" y="3580189"/>
            <a:ext cx="1781597" cy="4317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400" i="1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offen</a:t>
            </a:r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6D39350E-7642-2187-3291-56D2CC963D48}"/>
              </a:ext>
            </a:extLst>
          </p:cNvPr>
          <p:cNvSpPr/>
          <p:nvPr/>
        </p:nvSpPr>
        <p:spPr bwMode="gray">
          <a:xfrm>
            <a:off x="9444372" y="1484784"/>
            <a:ext cx="2952328" cy="1944216"/>
          </a:xfrm>
          <a:prstGeom prst="roundRect">
            <a:avLst>
              <a:gd name="adj" fmla="val 10135"/>
            </a:avLst>
          </a:prstGeom>
          <a:noFill/>
          <a:ln w="19050" cap="flat" cmpd="sng" algn="ctr">
            <a:solidFill>
              <a:srgbClr val="00A97A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rgbClr val="00A9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DD3A094-844F-A044-B17A-9858B026C29A}"/>
              </a:ext>
            </a:extLst>
          </p:cNvPr>
          <p:cNvSpPr/>
          <p:nvPr/>
        </p:nvSpPr>
        <p:spPr bwMode="gray">
          <a:xfrm>
            <a:off x="623392" y="6129300"/>
            <a:ext cx="1800200" cy="54006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8315071-5D58-E8CA-651F-AB9030CF0D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350728"/>
            <a:ext cx="7772400" cy="415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1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08FF0-7A92-CB3F-2B49-16194B261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FC002F-A173-8D8E-322B-2F733130D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1064366"/>
            <a:ext cx="10798538" cy="636318"/>
          </a:xfrm>
        </p:spPr>
        <p:txBody>
          <a:bodyPr/>
          <a:lstStyle/>
          <a:p>
            <a:pPr algn="l"/>
            <a:r>
              <a:rPr lang="de-DE" b="0" i="0" dirty="0">
                <a:solidFill>
                  <a:srgbClr val="00A97A"/>
                </a:solidFill>
                <a:effectLst/>
                <a:latin typeface="+mj-lt"/>
              </a:rPr>
              <a:t>Hämorrhoiden / Prolaps Stapler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FAF86E1-D4F0-C3D2-2942-3ACBC4ACD4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872716"/>
            <a:ext cx="5295900" cy="215900"/>
          </a:xfrm>
        </p:spPr>
        <p:txBody>
          <a:bodyPr/>
          <a:lstStyle/>
          <a:p>
            <a:r>
              <a:rPr lang="de-DE" dirty="0"/>
              <a:t>Klammernaht von B. Braun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A561106-3192-B95B-FF25-7A9244BAE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2" y="1968099"/>
            <a:ext cx="3780420" cy="1847113"/>
          </a:xfrm>
          <a:prstGeom prst="rect">
            <a:avLst/>
          </a:prstGeom>
          <a:ln w="12700"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D494037-C1D3-EFD5-3BDF-84FB03A2827B}"/>
              </a:ext>
            </a:extLst>
          </p:cNvPr>
          <p:cNvSpPr txBox="1"/>
          <p:nvPr/>
        </p:nvSpPr>
        <p:spPr>
          <a:xfrm>
            <a:off x="821211" y="3618707"/>
            <a:ext cx="3600401" cy="2908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600" dirty="0">
                <a:solidFill>
                  <a:srgbClr val="00A97A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TST33 – </a:t>
            </a:r>
            <a:r>
              <a:rPr lang="de-DE" sz="1600" dirty="0" err="1">
                <a:solidFill>
                  <a:srgbClr val="00A97A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Circular</a:t>
            </a:r>
            <a:r>
              <a:rPr lang="de-DE" sz="1600" dirty="0">
                <a:solidFill>
                  <a:srgbClr val="00A97A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Stapler inkl. Zubehör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0D9515C-2D7A-D5C0-A63B-62E3CAEF56AF}"/>
              </a:ext>
            </a:extLst>
          </p:cNvPr>
          <p:cNvSpPr txBox="1"/>
          <p:nvPr/>
        </p:nvSpPr>
        <p:spPr>
          <a:xfrm>
            <a:off x="821210" y="5838460"/>
            <a:ext cx="3600401" cy="2908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600" dirty="0">
                <a:solidFill>
                  <a:srgbClr val="00A97A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TST36 – </a:t>
            </a:r>
            <a:r>
              <a:rPr lang="de-DE" sz="1600" dirty="0" err="1">
                <a:solidFill>
                  <a:srgbClr val="00A97A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Circular</a:t>
            </a:r>
            <a:r>
              <a:rPr lang="de-DE" sz="1600" dirty="0">
                <a:solidFill>
                  <a:srgbClr val="00A97A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Stapler inkl. Zubehör</a:t>
            </a:r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id="{68A7A421-5C6D-55F6-0BD1-B6D3BFE12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4346838"/>
            <a:ext cx="4096869" cy="1433778"/>
          </a:xfrm>
          <a:prstGeom prst="rect">
            <a:avLst/>
          </a:prstGeom>
        </p:spPr>
      </p:pic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FE73E13B-5E00-5B7E-9A03-1CD615AE1A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386705"/>
              </p:ext>
            </p:extLst>
          </p:nvPr>
        </p:nvGraphicFramePr>
        <p:xfrm>
          <a:off x="6096000" y="2286768"/>
          <a:ext cx="5508000" cy="9828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7520">
                  <a:extLst>
                    <a:ext uri="{9D8B030D-6E8A-4147-A177-3AD203B41FA5}">
                      <a16:colId xmlns:a16="http://schemas.microsoft.com/office/drawing/2014/main" val="1790927013"/>
                    </a:ext>
                  </a:extLst>
                </a:gridCol>
              </a:tblGrid>
              <a:tr h="3276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kern="1200" noProof="1">
                          <a:solidFill>
                            <a:srgbClr val="00A97A"/>
                          </a:solidFill>
                          <a:latin typeface="+mn-lt"/>
                          <a:ea typeface="+mn-ea"/>
                          <a:cs typeface="+mn-cs"/>
                        </a:rPr>
                        <a:t>Artikelnummer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solidFill>
                            <a:srgbClr val="00A97A"/>
                          </a:solidFill>
                          <a:latin typeface="+mn-lt"/>
                        </a:rPr>
                        <a:t>Klammerhöhe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A97A"/>
                          </a:solidFill>
                          <a:effectLst/>
                          <a:latin typeface="+mn-lt"/>
                        </a:rPr>
                        <a:t>Anvil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A97A"/>
                          </a:solidFill>
                          <a:effectLst/>
                          <a:latin typeface="+mn-lt"/>
                        </a:rPr>
                        <a:t> Durchmesser 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A97A"/>
                          </a:solidFill>
                          <a:effectLst/>
                          <a:latin typeface="+mn-lt"/>
                        </a:rPr>
                        <a:t>Kopfvolumen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noProof="1"/>
                        <a:t>TST33-S180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/>
                        <a:t>4,0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/>
                        <a:t>33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/>
                        <a:t>19 cm³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noProof="1"/>
                        <a:t>TST36-S180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/>
                        <a:t>4,2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36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/>
                        <a:t>35 cm³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28100F01-4696-3C97-EC97-CE950644E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984" y="3805577"/>
            <a:ext cx="5556899" cy="106077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6D9CE4C-4581-6700-B93F-05CA20E2A2C0}"/>
              </a:ext>
            </a:extLst>
          </p:cNvPr>
          <p:cNvSpPr txBox="1"/>
          <p:nvPr/>
        </p:nvSpPr>
        <p:spPr>
          <a:xfrm>
            <a:off x="6096000" y="4866352"/>
            <a:ext cx="3600401" cy="2908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600" dirty="0">
                <a:solidFill>
                  <a:srgbClr val="00A97A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Zubehör</a:t>
            </a:r>
          </a:p>
        </p:txBody>
      </p:sp>
    </p:spTree>
    <p:extLst>
      <p:ext uri="{BB962C8B-B14F-4D97-AF65-F5344CB8AC3E}">
        <p14:creationId xmlns:p14="http://schemas.microsoft.com/office/powerpoint/2010/main" val="130080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ußzeilenplatzhalter 19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itchFamily="34" charset="0"/>
              </a:rPr>
              <a:t>B. Braun Melsungen AG</a:t>
            </a:r>
          </a:p>
        </p:txBody>
      </p:sp>
      <p:sp>
        <p:nvSpPr>
          <p:cNvPr id="19" name="Foliennummernplatzhalter 18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1D2A-10EE-45CA-B672-13EC15929D9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617B8B0-B4AD-A94B-AF7A-382461AC7EA9}"/>
              </a:ext>
            </a:extLst>
          </p:cNvPr>
          <p:cNvSpPr txBox="1"/>
          <p:nvPr/>
        </p:nvSpPr>
        <p:spPr>
          <a:xfrm>
            <a:off x="695400" y="2266997"/>
            <a:ext cx="8784976" cy="2325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20"/>
              </a:lnSpc>
            </a:pPr>
            <a:r>
              <a:rPr lang="de-DE" sz="1600" dirty="0">
                <a:ea typeface="Calibri" panose="020F0502020204030204"/>
                <a:cs typeface="Times New Roman" panose="02020603050405020304" pitchFamily="18" charset="0"/>
              </a:rPr>
              <a:t>Die in dieser Produktunterlage enthaltenen Angaben wurden sorgfältig geprüft. </a:t>
            </a:r>
            <a:br>
              <a:rPr lang="de-DE" sz="1600" dirty="0">
                <a:ea typeface="Calibri" panose="020F0502020204030204"/>
                <a:cs typeface="Times New Roman" panose="02020603050405020304" pitchFamily="18" charset="0"/>
              </a:rPr>
            </a:br>
            <a:r>
              <a:rPr lang="de-DE" sz="1600" dirty="0">
                <a:ea typeface="Calibri" panose="020F0502020204030204"/>
                <a:cs typeface="Times New Roman" panose="02020603050405020304" pitchFamily="18" charset="0"/>
              </a:rPr>
              <a:t>Dennoch kann die B. Braun Deutschland GmbH &amp; Co. KG keine Gewährleistung oder Garantie im Hinblick auf die Richtigkeit und Vollständigkeit der zur Verfügung gestellten oder in Bezug genommenen Informationen geben. </a:t>
            </a:r>
          </a:p>
          <a:p>
            <a:pPr>
              <a:lnSpc>
                <a:spcPts val="2220"/>
              </a:lnSpc>
            </a:pPr>
            <a:endParaRPr lang="de-DE" sz="1600" dirty="0">
              <a:ea typeface="Calibri" panose="020F0502020204030204"/>
              <a:cs typeface="Times New Roman" panose="02020603050405020304" pitchFamily="18" charset="0"/>
            </a:endParaRPr>
          </a:p>
          <a:p>
            <a:pPr>
              <a:lnSpc>
                <a:spcPts val="2220"/>
              </a:lnSpc>
            </a:pPr>
            <a:r>
              <a:rPr lang="de-DE" sz="1600" dirty="0">
                <a:ea typeface="Calibri" panose="020F0502020204030204"/>
                <a:cs typeface="Times New Roman" panose="02020603050405020304" pitchFamily="18" charset="0"/>
              </a:rPr>
              <a:t>Vor der Verwendung des Medizinproduktes / Arzneimittels sind in jedem Fall die Angaben in der jeweils gültigen Gebrauchsinformation oder Fachinformation zu beachten.</a:t>
            </a:r>
          </a:p>
          <a:p>
            <a:pPr>
              <a:lnSpc>
                <a:spcPts val="2220"/>
              </a:lnSpc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EA92671-E2E2-E437-8EBF-8419F45B699D}"/>
              </a:ext>
            </a:extLst>
          </p:cNvPr>
          <p:cNvSpPr/>
          <p:nvPr/>
        </p:nvSpPr>
        <p:spPr bwMode="gray">
          <a:xfrm>
            <a:off x="803412" y="0"/>
            <a:ext cx="3636000" cy="349849"/>
          </a:xfrm>
          <a:prstGeom prst="rect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172121">
              <a:defRPr/>
            </a:pPr>
            <a:r>
              <a:rPr lang="de-DE" sz="1800" dirty="0">
                <a:solidFill>
                  <a:srgbClr val="FFFFFF"/>
                </a:solidFill>
                <a:cs typeface="Arial" panose="020B0604020202020204" pitchFamily="34" charset="0"/>
              </a:rPr>
              <a:t>Wichtiger Hinweis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8368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42098-2C4F-859B-4A4A-CEE43F0DE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DAC28880-A448-12B1-E825-975F155F3D09}"/>
              </a:ext>
            </a:extLst>
          </p:cNvPr>
          <p:cNvSpPr/>
          <p:nvPr/>
        </p:nvSpPr>
        <p:spPr bwMode="gray">
          <a:xfrm>
            <a:off x="9741732" y="2916757"/>
            <a:ext cx="1430832" cy="908287"/>
          </a:xfrm>
          <a:prstGeom prst="roundRect">
            <a:avLst/>
          </a:prstGeom>
          <a:solidFill>
            <a:schemeClr val="tx1">
              <a:lumMod val="50000"/>
              <a:lumOff val="50000"/>
              <a:alpha val="16000"/>
            </a:schemeClr>
          </a:solidFill>
          <a:ln w="222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63179CFE-AFCB-8EE9-7DBC-C5DFDE89B734}"/>
              </a:ext>
            </a:extLst>
          </p:cNvPr>
          <p:cNvSpPr/>
          <p:nvPr/>
        </p:nvSpPr>
        <p:spPr bwMode="gray">
          <a:xfrm>
            <a:off x="9178682" y="4074467"/>
            <a:ext cx="1157210" cy="842158"/>
          </a:xfrm>
          <a:prstGeom prst="roundRect">
            <a:avLst/>
          </a:prstGeom>
          <a:solidFill>
            <a:schemeClr val="bg1"/>
          </a:solidFill>
          <a:ln w="222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5403C962-DBE2-CEC8-34A3-BDD9458C1682}"/>
              </a:ext>
            </a:extLst>
          </p:cNvPr>
          <p:cNvSpPr/>
          <p:nvPr/>
        </p:nvSpPr>
        <p:spPr bwMode="gray">
          <a:xfrm>
            <a:off x="6476365" y="3344883"/>
            <a:ext cx="1747200" cy="842158"/>
          </a:xfrm>
          <a:prstGeom prst="roundRect">
            <a:avLst/>
          </a:prstGeom>
          <a:solidFill>
            <a:schemeClr val="bg1"/>
          </a:solidFill>
          <a:ln w="22225" cap="flat" cmpd="sng" algn="ctr">
            <a:solidFill>
              <a:srgbClr val="00A97A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E304151-AF38-2EA7-2A88-458D13D1F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914" y="4318789"/>
            <a:ext cx="2028026" cy="660986"/>
          </a:xfrm>
          <a:prstGeom prst="rect">
            <a:avLst/>
          </a:prstGeom>
        </p:spPr>
      </p:pic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A27E1ABF-A795-8D98-9D81-DFB5CE07B41E}"/>
              </a:ext>
            </a:extLst>
          </p:cNvPr>
          <p:cNvSpPr/>
          <p:nvPr/>
        </p:nvSpPr>
        <p:spPr bwMode="gray">
          <a:xfrm>
            <a:off x="7809778" y="3822439"/>
            <a:ext cx="1578693" cy="1418557"/>
          </a:xfrm>
          <a:prstGeom prst="roundRect">
            <a:avLst>
              <a:gd name="adj" fmla="val 10135"/>
            </a:avLst>
          </a:prstGeom>
          <a:solidFill>
            <a:srgbClr val="00A97A"/>
          </a:solidFill>
          <a:ln w="19050" cap="flat" cmpd="sng" algn="ctr">
            <a:solidFill>
              <a:srgbClr val="00A97A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1B3673BB-3CB9-2DC0-D5B4-6EF087C33E42}"/>
              </a:ext>
            </a:extLst>
          </p:cNvPr>
          <p:cNvSpPr/>
          <p:nvPr/>
        </p:nvSpPr>
        <p:spPr bwMode="gray">
          <a:xfrm>
            <a:off x="-168696" y="1962884"/>
            <a:ext cx="3348372" cy="666724"/>
          </a:xfrm>
          <a:prstGeom prst="roundRect">
            <a:avLst>
              <a:gd name="adj" fmla="val 10135"/>
            </a:avLst>
          </a:prstGeom>
          <a:solidFill>
            <a:schemeClr val="bg1"/>
          </a:solidFill>
          <a:ln w="19050" cap="flat" cmpd="sng" algn="ctr">
            <a:solidFill>
              <a:srgbClr val="00A97A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AAD7E8-B580-9F8B-8038-C3EE2BAFE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1087870"/>
            <a:ext cx="10798538" cy="636318"/>
          </a:xfrm>
        </p:spPr>
        <p:txBody>
          <a:bodyPr/>
          <a:lstStyle/>
          <a:p>
            <a:r>
              <a:rPr lang="de-DE" b="0" dirty="0">
                <a:solidFill>
                  <a:srgbClr val="00A97A"/>
                </a:solidFill>
                <a:latin typeface="+mj-lt"/>
              </a:rPr>
              <a:t>Entdecken Sie unser gesamtes Portfolio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D42693A-637A-D4A1-BEA9-BD5F7ECE2B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872716"/>
            <a:ext cx="5295900" cy="215900"/>
          </a:xfrm>
        </p:spPr>
        <p:txBody>
          <a:bodyPr/>
          <a:lstStyle/>
          <a:p>
            <a:r>
              <a:rPr lang="de-DE" dirty="0"/>
              <a:t>Klammernaht von B. Braun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A0A85628-B477-801B-DC24-817970221A90}"/>
              </a:ext>
            </a:extLst>
          </p:cNvPr>
          <p:cNvSpPr txBox="1">
            <a:spLocks/>
          </p:cNvSpPr>
          <p:nvPr/>
        </p:nvSpPr>
        <p:spPr>
          <a:xfrm>
            <a:off x="806503" y="2340640"/>
            <a:ext cx="4318432" cy="14529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087438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087438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None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3538" indent="-4763" algn="l" defTabSz="1087438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60363" indent="0" algn="l" defTabSz="1087438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None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0" algn="l" defTabSz="1087438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11200" indent="0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711200" indent="7938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711200" indent="7938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711200" indent="7938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>
              <a:buNone/>
            </a:pPr>
            <a:br>
              <a:rPr lang="de-DE" sz="1400" b="1" dirty="0">
                <a:solidFill>
                  <a:schemeClr val="tx1"/>
                </a:solidFill>
              </a:rPr>
            </a:br>
            <a:br>
              <a:rPr lang="de-DE" sz="1400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Unser </a:t>
            </a:r>
            <a:r>
              <a:rPr lang="de-DE" sz="1400" b="1" dirty="0">
                <a:solidFill>
                  <a:srgbClr val="00A97A"/>
                </a:solidFill>
              </a:rPr>
              <a:t>Klammernaht Portfolio </a:t>
            </a:r>
            <a:r>
              <a:rPr lang="de-DE" sz="1400" dirty="0">
                <a:solidFill>
                  <a:schemeClr val="tx1"/>
                </a:solidFill>
              </a:rPr>
              <a:t>kann in nahezu allen Indikationen und Fachbereichen eingesetzt werden. Wir bieten ein breites Spektrum an Klammernaht Instrumenten.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65298DC-5BBD-1274-D9E3-F3B4F4F36C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390"/>
          <a:stretch/>
        </p:blipFill>
        <p:spPr>
          <a:xfrm>
            <a:off x="7805912" y="4318789"/>
            <a:ext cx="1290028" cy="660986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C3215C65-47A4-5A56-FCFA-5D0D8EA922DF}"/>
              </a:ext>
            </a:extLst>
          </p:cNvPr>
          <p:cNvSpPr txBox="1"/>
          <p:nvPr/>
        </p:nvSpPr>
        <p:spPr>
          <a:xfrm>
            <a:off x="9485657" y="5507862"/>
            <a:ext cx="892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bg2"/>
                </a:solidFill>
              </a:rPr>
              <a:t>Linear </a:t>
            </a:r>
            <a:br>
              <a:rPr lang="de-DE" sz="1600" dirty="0">
                <a:solidFill>
                  <a:schemeClr val="bg2"/>
                </a:solidFill>
              </a:rPr>
            </a:br>
            <a:r>
              <a:rPr lang="de-DE" sz="1600" dirty="0">
                <a:solidFill>
                  <a:schemeClr val="bg2"/>
                </a:solidFill>
              </a:rPr>
              <a:t>Cutter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44DFAE0-9B5B-3E73-237E-1A7EE3176085}"/>
              </a:ext>
            </a:extLst>
          </p:cNvPr>
          <p:cNvSpPr txBox="1"/>
          <p:nvPr/>
        </p:nvSpPr>
        <p:spPr>
          <a:xfrm>
            <a:off x="10181038" y="4833156"/>
            <a:ext cx="892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bg2"/>
                </a:solidFill>
              </a:rPr>
              <a:t>Linear </a:t>
            </a:r>
            <a:br>
              <a:rPr lang="de-DE" sz="1600" dirty="0">
                <a:solidFill>
                  <a:schemeClr val="bg2"/>
                </a:solidFill>
              </a:rPr>
            </a:br>
            <a:r>
              <a:rPr lang="de-DE" sz="1600" dirty="0">
                <a:solidFill>
                  <a:schemeClr val="bg2"/>
                </a:solidFill>
              </a:rPr>
              <a:t>Stapler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136CD17B-EC8A-6D62-25B0-9303DEEB312F}"/>
              </a:ext>
            </a:extLst>
          </p:cNvPr>
          <p:cNvSpPr txBox="1"/>
          <p:nvPr/>
        </p:nvSpPr>
        <p:spPr>
          <a:xfrm>
            <a:off x="9741732" y="2977325"/>
            <a:ext cx="14308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algn="ctr">
              <a:buClr>
                <a:schemeClr val="tx1"/>
              </a:buClr>
            </a:pPr>
            <a:r>
              <a:rPr lang="de-DE" sz="2200" dirty="0" err="1">
                <a:solidFill>
                  <a:schemeClr val="bg2"/>
                </a:solidFill>
              </a:rPr>
              <a:t>Circular</a:t>
            </a:r>
            <a:r>
              <a:rPr lang="de-DE" sz="2200" dirty="0">
                <a:solidFill>
                  <a:schemeClr val="bg2"/>
                </a:solidFill>
              </a:rPr>
              <a:t> Stapler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29BFE1C0-0EF8-3021-B384-9ED4F43F7032}"/>
              </a:ext>
            </a:extLst>
          </p:cNvPr>
          <p:cNvSpPr txBox="1"/>
          <p:nvPr/>
        </p:nvSpPr>
        <p:spPr>
          <a:xfrm>
            <a:off x="9048328" y="2412455"/>
            <a:ext cx="8354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bg2"/>
                </a:solidFill>
              </a:rPr>
              <a:t>TST</a:t>
            </a:r>
            <a:br>
              <a:rPr lang="de-DE" sz="1600" dirty="0">
                <a:solidFill>
                  <a:schemeClr val="bg2"/>
                </a:solidFill>
              </a:rPr>
            </a:br>
            <a:r>
              <a:rPr lang="de-DE" sz="1600" dirty="0">
                <a:solidFill>
                  <a:schemeClr val="bg2"/>
                </a:solidFill>
              </a:rPr>
              <a:t>Serie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036C8A6-85E7-8E9A-DFDE-2CA1534F6236}"/>
              </a:ext>
            </a:extLst>
          </p:cNvPr>
          <p:cNvSpPr txBox="1"/>
          <p:nvPr/>
        </p:nvSpPr>
        <p:spPr>
          <a:xfrm>
            <a:off x="9748141" y="4149824"/>
            <a:ext cx="809243" cy="4317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de-DE" sz="16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9E15D7F-7E74-1EFF-5CD0-A8BB5A4A1E1E}"/>
              </a:ext>
            </a:extLst>
          </p:cNvPr>
          <p:cNvSpPr txBox="1"/>
          <p:nvPr/>
        </p:nvSpPr>
        <p:spPr>
          <a:xfrm>
            <a:off x="6579046" y="3421475"/>
            <a:ext cx="1781597" cy="4317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600" i="1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endoskopisch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663B386-3C7F-6255-B34A-7FA8624A7ADF}"/>
              </a:ext>
            </a:extLst>
          </p:cNvPr>
          <p:cNvSpPr txBox="1"/>
          <p:nvPr/>
        </p:nvSpPr>
        <p:spPr>
          <a:xfrm>
            <a:off x="740811" y="2045729"/>
            <a:ext cx="43143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tx1"/>
                </a:solidFill>
              </a:rPr>
              <a:t>Ob endoskopisch oder </a:t>
            </a:r>
            <a:br>
              <a:rPr lang="de-DE" sz="1400" b="1" dirty="0">
                <a:solidFill>
                  <a:schemeClr val="tx1"/>
                </a:solidFill>
              </a:rPr>
            </a:br>
            <a:r>
              <a:rPr lang="de-DE" sz="1400" b="1" dirty="0">
                <a:solidFill>
                  <a:schemeClr val="tx1"/>
                </a:solidFill>
              </a:rPr>
              <a:t>für die offene Chirurgie…</a:t>
            </a:r>
            <a:endParaRPr lang="de-DE" sz="1400" dirty="0">
              <a:solidFill>
                <a:schemeClr val="bg2"/>
              </a:solidFill>
            </a:endParaRP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7F5C517E-A472-B83D-501F-351FD5A9043F}"/>
              </a:ext>
            </a:extLst>
          </p:cNvPr>
          <p:cNvSpPr txBox="1"/>
          <p:nvPr/>
        </p:nvSpPr>
        <p:spPr>
          <a:xfrm>
            <a:off x="4631703" y="4110171"/>
            <a:ext cx="20403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algn="ctr">
              <a:buClr>
                <a:schemeClr val="tx1"/>
              </a:buClr>
            </a:pPr>
            <a:r>
              <a:rPr lang="de-DE" sz="2400" dirty="0">
                <a:solidFill>
                  <a:srgbClr val="00A97A"/>
                </a:solidFill>
              </a:rPr>
              <a:t>Endo Linear </a:t>
            </a:r>
            <a:br>
              <a:rPr lang="de-DE" sz="2400" dirty="0">
                <a:solidFill>
                  <a:srgbClr val="00A97A"/>
                </a:solidFill>
              </a:rPr>
            </a:br>
            <a:r>
              <a:rPr lang="de-DE" sz="2400" dirty="0">
                <a:solidFill>
                  <a:srgbClr val="00A97A"/>
                </a:solidFill>
              </a:rPr>
              <a:t>Cutter</a:t>
            </a:r>
          </a:p>
        </p:txBody>
      </p:sp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B704B5DD-8DE9-E3ED-8E88-B9400174575C}"/>
              </a:ext>
            </a:extLst>
          </p:cNvPr>
          <p:cNvSpPr/>
          <p:nvPr/>
        </p:nvSpPr>
        <p:spPr bwMode="gray">
          <a:xfrm>
            <a:off x="9047011" y="2360474"/>
            <a:ext cx="835469" cy="709890"/>
          </a:xfrm>
          <a:prstGeom prst="roundRect">
            <a:avLst/>
          </a:prstGeom>
          <a:solidFill>
            <a:schemeClr val="tx1">
              <a:lumMod val="50000"/>
              <a:lumOff val="50000"/>
              <a:alpha val="16000"/>
            </a:schemeClr>
          </a:solidFill>
          <a:ln w="222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BE21B1A0-53E7-9537-3DA2-07051921B19A}"/>
              </a:ext>
            </a:extLst>
          </p:cNvPr>
          <p:cNvSpPr/>
          <p:nvPr/>
        </p:nvSpPr>
        <p:spPr bwMode="gray">
          <a:xfrm>
            <a:off x="10152762" y="4743477"/>
            <a:ext cx="921071" cy="764385"/>
          </a:xfrm>
          <a:prstGeom prst="roundRect">
            <a:avLst/>
          </a:prstGeom>
          <a:solidFill>
            <a:schemeClr val="tx1">
              <a:lumMod val="50000"/>
              <a:lumOff val="50000"/>
              <a:alpha val="16000"/>
            </a:schemeClr>
          </a:solidFill>
          <a:ln w="222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id="{133D779F-ACF6-C424-505B-3DF872A6845C}"/>
              </a:ext>
            </a:extLst>
          </p:cNvPr>
          <p:cNvSpPr/>
          <p:nvPr/>
        </p:nvSpPr>
        <p:spPr bwMode="gray">
          <a:xfrm>
            <a:off x="9471520" y="5417931"/>
            <a:ext cx="921071" cy="764385"/>
          </a:xfrm>
          <a:prstGeom prst="roundRect">
            <a:avLst/>
          </a:prstGeom>
          <a:solidFill>
            <a:schemeClr val="tx1">
              <a:lumMod val="50000"/>
              <a:lumOff val="50000"/>
              <a:alpha val="16000"/>
            </a:schemeClr>
          </a:solidFill>
          <a:ln w="222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2900B160-2CC4-A978-E2DF-48DF17B9C27D}"/>
              </a:ext>
            </a:extLst>
          </p:cNvPr>
          <p:cNvSpPr/>
          <p:nvPr/>
        </p:nvSpPr>
        <p:spPr bwMode="gray">
          <a:xfrm>
            <a:off x="4629736" y="4005064"/>
            <a:ext cx="2078507" cy="1044116"/>
          </a:xfrm>
          <a:prstGeom prst="roundRect">
            <a:avLst/>
          </a:prstGeom>
          <a:solidFill>
            <a:srgbClr val="00A97A">
              <a:alpha val="20000"/>
            </a:srgbClr>
          </a:solidFill>
          <a:ln w="22225" cap="flat" cmpd="sng" algn="ctr">
            <a:solidFill>
              <a:srgbClr val="00A97A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49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ußzeilenplatzhalter 19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itchFamily="34" charset="0"/>
              </a:rPr>
              <a:t>B. Braun Melsungen AG</a:t>
            </a:r>
          </a:p>
        </p:txBody>
      </p:sp>
      <p:sp>
        <p:nvSpPr>
          <p:cNvPr id="19" name="Foliennummernplatzhalter 18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1D2A-10EE-45CA-B672-13EC15929D9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617B8B0-B4AD-A94B-AF7A-382461AC7EA9}"/>
              </a:ext>
            </a:extLst>
          </p:cNvPr>
          <p:cNvSpPr txBox="1"/>
          <p:nvPr/>
        </p:nvSpPr>
        <p:spPr>
          <a:xfrm>
            <a:off x="2999656" y="2027105"/>
            <a:ext cx="7890869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Tobias Wagner</a:t>
            </a:r>
          </a:p>
          <a:p>
            <a:r>
              <a:rPr lang="de-DE" sz="1400" dirty="0"/>
              <a:t>Marketing Manager Klammernaht</a:t>
            </a:r>
          </a:p>
          <a:p>
            <a:endParaRPr lang="de-DE" sz="900" dirty="0"/>
          </a:p>
          <a:p>
            <a:r>
              <a:rPr lang="nb-NO" sz="1400" dirty="0"/>
              <a:t>Telefon:  +49 1759462879</a:t>
            </a:r>
          </a:p>
          <a:p>
            <a:r>
              <a:rPr lang="de-DE" sz="1400" dirty="0"/>
              <a:t>E-Mail:    </a:t>
            </a:r>
            <a:r>
              <a:rPr lang="de-DE" sz="1400" u="sng" dirty="0"/>
              <a:t>tobias2.wagner</a:t>
            </a:r>
            <a:r>
              <a:rPr lang="de-DE" sz="14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@bbraun.com</a:t>
            </a:r>
            <a:endParaRPr lang="de-DE" sz="1400" u="sng" dirty="0"/>
          </a:p>
          <a:p>
            <a:br>
              <a:rPr lang="de-DE" sz="1400" u="sng" dirty="0"/>
            </a:br>
            <a:endParaRPr lang="de-DE" sz="1400" u="sng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75068BA-AFF5-4CEA-4C61-5A193CAC7C82}"/>
              </a:ext>
            </a:extLst>
          </p:cNvPr>
          <p:cNvSpPr/>
          <p:nvPr/>
        </p:nvSpPr>
        <p:spPr bwMode="gray">
          <a:xfrm>
            <a:off x="803412" y="0"/>
            <a:ext cx="3636000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172121">
              <a:defRPr/>
            </a:pPr>
            <a:r>
              <a:rPr lang="de-DE" sz="1800" dirty="0">
                <a:solidFill>
                  <a:schemeClr val="bg1"/>
                </a:solidFill>
                <a:cs typeface="Arial" panose="020B0604020202020204" pitchFamily="34" charset="0"/>
              </a:rPr>
              <a:t>Ansprechpartner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C29E83A-8E99-BB71-4E85-AC56FF5E64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1495" y="1628609"/>
            <a:ext cx="1828800" cy="1828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3653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3"/>
          <p:cNvSpPr txBox="1">
            <a:spLocks/>
          </p:cNvSpPr>
          <p:nvPr/>
        </p:nvSpPr>
        <p:spPr bwMode="gray">
          <a:xfrm>
            <a:off x="917061" y="2184877"/>
            <a:ext cx="3351576" cy="500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7" rtl="0" eaLnBrk="1" latinLnBrk="0" hangingPunct="1">
              <a:spcBef>
                <a:spcPts val="526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7806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5612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3418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platzhalter 3"/>
          <p:cNvSpPr txBox="1">
            <a:spLocks/>
          </p:cNvSpPr>
          <p:nvPr/>
        </p:nvSpPr>
        <p:spPr bwMode="gray">
          <a:xfrm>
            <a:off x="803412" y="4013342"/>
            <a:ext cx="3717330" cy="18279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7" rtl="0" eaLnBrk="1" latinLnBrk="0" hangingPunct="1">
              <a:spcBef>
                <a:spcPts val="526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7806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5612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3418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i="0" u="none" strike="noStrike" kern="1200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Ihre</a:t>
            </a:r>
            <a:r>
              <a:rPr kumimoji="0" lang="en-US" sz="1800" i="0" u="none" strike="noStrike" kern="1200" spc="0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A97A"/>
                </a:solidFill>
                <a:latin typeface="Arial"/>
                <a:cs typeface="Arial" panose="020B0604020202020204" pitchFamily="34" charset="0"/>
              </a:rPr>
              <a:t>R</a:t>
            </a:r>
            <a:r>
              <a:rPr kumimoji="0" lang="en-US" sz="1800" i="0" u="none" strike="noStrike" kern="1200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echte</a:t>
            </a:r>
            <a:endParaRPr kumimoji="0" lang="en-US" sz="1800" i="0" u="none" strike="noStrike" kern="1200" spc="0" normalizeH="0" baseline="0" noProof="0" dirty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47" rtl="0" eaLnBrk="1" fontAlgn="auto" latinLnBrk="0" hangingPunct="1">
              <a:lnSpc>
                <a:spcPct val="100000"/>
              </a:lnSpc>
              <a:spcBef>
                <a:spcPts val="52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Sie können die Einwilligung zur Speicherung Ihrer Daten zu Werbe-zwecken jederzeit widerrufen und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haben als Betroffener ein Recht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auf Auskunft, welche Daten wir von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Ihnen erhoben haben.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platzhalter 3"/>
          <p:cNvSpPr txBox="1">
            <a:spLocks/>
          </p:cNvSpPr>
          <p:nvPr/>
        </p:nvSpPr>
        <p:spPr bwMode="gray">
          <a:xfrm>
            <a:off x="7824192" y="3922775"/>
            <a:ext cx="3822430" cy="17251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7" rtl="0" eaLnBrk="1" latinLnBrk="0" hangingPunct="1">
              <a:spcBef>
                <a:spcPts val="526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7806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5612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3418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i="0" u="none" strike="noStrike" kern="1200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Ihr</a:t>
            </a:r>
            <a:r>
              <a:rPr kumimoji="0" lang="en-US" sz="1800" i="0" u="none" strike="noStrike" kern="1200" spc="0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A97A"/>
                </a:solidFill>
                <a:latin typeface="Arial"/>
                <a:cs typeface="Arial" panose="020B0604020202020204" pitchFamily="34" charset="0"/>
              </a:rPr>
              <a:t>A</a:t>
            </a:r>
            <a:r>
              <a:rPr kumimoji="0" lang="en-US" sz="1800" i="0" u="none" strike="noStrike" kern="1200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nsprechpartner</a:t>
            </a:r>
            <a:endParaRPr kumimoji="0" lang="en-US" sz="1800" i="0" u="none" strike="noStrike" kern="1200" spc="0" normalizeH="0" baseline="0" noProof="0" dirty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47" rtl="0" eaLnBrk="1" fontAlgn="auto" latinLnBrk="0" hangingPunct="1">
              <a:lnSpc>
                <a:spcPct val="100000"/>
              </a:lnSpc>
              <a:spcBef>
                <a:spcPts val="52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Wenden Sie sich bitte unter der Angabe Ihrer Adresse per E-Mail an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datenschutz-mv@bbraun.com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Weitere Informationen zum Datenschutz finden Sie auf unserer Webseite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www.bbraun.de/dsgvo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1" name="Gruppieren 40"/>
          <p:cNvGrpSpPr/>
          <p:nvPr/>
        </p:nvGrpSpPr>
        <p:grpSpPr>
          <a:xfrm>
            <a:off x="5591254" y="2830817"/>
            <a:ext cx="180710" cy="330333"/>
            <a:chOff x="7639482" y="1832465"/>
            <a:chExt cx="229808" cy="420082"/>
          </a:xfrm>
        </p:grpSpPr>
        <p:sp>
          <p:nvSpPr>
            <p:cNvPr id="42" name="Freeform 59"/>
            <p:cNvSpPr>
              <a:spLocks/>
            </p:cNvSpPr>
            <p:nvPr/>
          </p:nvSpPr>
          <p:spPr bwMode="gray">
            <a:xfrm>
              <a:off x="7639482" y="1832465"/>
              <a:ext cx="136769" cy="420082"/>
            </a:xfrm>
            <a:prstGeom prst="chevron">
              <a:avLst>
                <a:gd name="adj" fmla="val 84727"/>
              </a:avLst>
            </a:prstGeom>
            <a:solidFill>
              <a:srgbClr val="00B482"/>
            </a:solidFill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Freeform 59"/>
            <p:cNvSpPr>
              <a:spLocks/>
            </p:cNvSpPr>
            <p:nvPr/>
          </p:nvSpPr>
          <p:spPr bwMode="gray">
            <a:xfrm>
              <a:off x="7732521" y="1832465"/>
              <a:ext cx="136769" cy="420082"/>
            </a:xfrm>
            <a:prstGeom prst="chevron">
              <a:avLst>
                <a:gd name="adj" fmla="val 84727"/>
              </a:avLst>
            </a:prstGeom>
            <a:solidFill>
              <a:srgbClr val="00B482"/>
            </a:solidFill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uppieren 49"/>
          <p:cNvGrpSpPr/>
          <p:nvPr/>
        </p:nvGrpSpPr>
        <p:grpSpPr>
          <a:xfrm flipH="1">
            <a:off x="6369335" y="2606453"/>
            <a:ext cx="180710" cy="330333"/>
            <a:chOff x="7639482" y="1832465"/>
            <a:chExt cx="229808" cy="420082"/>
          </a:xfrm>
          <a:solidFill>
            <a:srgbClr val="00A97A"/>
          </a:solidFill>
        </p:grpSpPr>
        <p:sp>
          <p:nvSpPr>
            <p:cNvPr id="51" name="Freeform 59"/>
            <p:cNvSpPr>
              <a:spLocks/>
            </p:cNvSpPr>
            <p:nvPr/>
          </p:nvSpPr>
          <p:spPr bwMode="gray">
            <a:xfrm>
              <a:off x="7639482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Freeform 59"/>
            <p:cNvSpPr>
              <a:spLocks/>
            </p:cNvSpPr>
            <p:nvPr/>
          </p:nvSpPr>
          <p:spPr bwMode="gray">
            <a:xfrm>
              <a:off x="7732521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3" name="Muenchen PKT"/>
          <p:cNvSpPr/>
          <p:nvPr/>
        </p:nvSpPr>
        <p:spPr bwMode="gray">
          <a:xfrm>
            <a:off x="6178345" y="1766858"/>
            <a:ext cx="107975" cy="107975"/>
          </a:xfrm>
          <a:prstGeom prst="diamond">
            <a:avLst/>
          </a:prstGeom>
          <a:solidFill>
            <a:srgbClr val="FFFFFF"/>
          </a:solidFill>
          <a:ln w="3175" cap="flat" cmpd="sng" algn="ctr">
            <a:solidFill>
              <a:srgbClr val="FFFFFF"/>
            </a:solidFill>
            <a:prstDash val="solid"/>
          </a:ln>
          <a:effectLst/>
        </p:spPr>
        <p:txBody>
          <a:bodyPr lIns="91401" tIns="45707" rIns="91401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solidFill>
                  <a:schemeClr val="tx1"/>
                </a:solidFill>
              </a:rPr>
              <a:t>Datenschutz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ist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uns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wichtig</a:t>
            </a:r>
            <a:r>
              <a:rPr lang="en-US" sz="2800" dirty="0">
                <a:solidFill>
                  <a:schemeClr val="tx1"/>
                </a:solidFill>
              </a:rPr>
              <a:t>!</a:t>
            </a:r>
            <a:endParaRPr lang="de-DE" sz="2800" dirty="0">
              <a:solidFill>
                <a:schemeClr val="tx1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715960" y="2061939"/>
            <a:ext cx="4011888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Vertrauen</a:t>
            </a:r>
            <a:endParaRPr lang="en-US" sz="1800" dirty="0">
              <a:solidFill>
                <a:srgbClr val="00A97A"/>
              </a:solidFill>
              <a:latin typeface="Arial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Wir setzen auf eine vertrauensvolle Kooperation mit Ihnen und achten besonders auf einen verantwortungs-bewussten Umgang mit Ihren personenbezogenen Daten.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3FE60CC-E334-4DB2-805D-C280D411234C}"/>
              </a:ext>
            </a:extLst>
          </p:cNvPr>
          <p:cNvGrpSpPr/>
          <p:nvPr/>
        </p:nvGrpSpPr>
        <p:grpSpPr>
          <a:xfrm flipH="1">
            <a:off x="6399391" y="4466819"/>
            <a:ext cx="180710" cy="330333"/>
            <a:chOff x="7639482" y="1832465"/>
            <a:chExt cx="229808" cy="420082"/>
          </a:xfrm>
          <a:solidFill>
            <a:srgbClr val="00A97A"/>
          </a:solidFill>
        </p:grpSpPr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79B55725-FCB9-4098-9B86-CC27A6B85FBC}"/>
                </a:ext>
              </a:extLst>
            </p:cNvPr>
            <p:cNvSpPr>
              <a:spLocks/>
            </p:cNvSpPr>
            <p:nvPr/>
          </p:nvSpPr>
          <p:spPr bwMode="gray">
            <a:xfrm>
              <a:off x="7639482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Freeform 59">
              <a:extLst>
                <a:ext uri="{FF2B5EF4-FFF2-40B4-BE49-F238E27FC236}">
                  <a16:creationId xmlns:a16="http://schemas.microsoft.com/office/drawing/2014/main" id="{9E971C1C-D0F2-4479-A75E-B43F8BBCE9F6}"/>
                </a:ext>
              </a:extLst>
            </p:cNvPr>
            <p:cNvSpPr>
              <a:spLocks/>
            </p:cNvSpPr>
            <p:nvPr/>
          </p:nvSpPr>
          <p:spPr bwMode="gray">
            <a:xfrm>
              <a:off x="7732521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133F4AE2-E99C-4611-80DF-835E580579BE}"/>
              </a:ext>
            </a:extLst>
          </p:cNvPr>
          <p:cNvGrpSpPr/>
          <p:nvPr/>
        </p:nvGrpSpPr>
        <p:grpSpPr>
          <a:xfrm>
            <a:off x="5591254" y="4862863"/>
            <a:ext cx="166837" cy="330333"/>
            <a:chOff x="7639482" y="1832465"/>
            <a:chExt cx="229808" cy="420082"/>
          </a:xfrm>
          <a:solidFill>
            <a:srgbClr val="00A97A"/>
          </a:solidFill>
        </p:grpSpPr>
        <p:sp>
          <p:nvSpPr>
            <p:cNvPr id="55" name="Freeform 59">
              <a:extLst>
                <a:ext uri="{FF2B5EF4-FFF2-40B4-BE49-F238E27FC236}">
                  <a16:creationId xmlns:a16="http://schemas.microsoft.com/office/drawing/2014/main" id="{F2B44A50-D4A7-4427-B7C0-0389AC0108B3}"/>
                </a:ext>
              </a:extLst>
            </p:cNvPr>
            <p:cNvSpPr>
              <a:spLocks/>
            </p:cNvSpPr>
            <p:nvPr/>
          </p:nvSpPr>
          <p:spPr bwMode="gray">
            <a:xfrm>
              <a:off x="7639482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Freeform 59">
              <a:extLst>
                <a:ext uri="{FF2B5EF4-FFF2-40B4-BE49-F238E27FC236}">
                  <a16:creationId xmlns:a16="http://schemas.microsoft.com/office/drawing/2014/main" id="{B4DE8E10-D4CF-4B3F-AAAB-8FD449EA2C15}"/>
                </a:ext>
              </a:extLst>
            </p:cNvPr>
            <p:cNvSpPr>
              <a:spLocks/>
            </p:cNvSpPr>
            <p:nvPr/>
          </p:nvSpPr>
          <p:spPr bwMode="gray">
            <a:xfrm>
              <a:off x="7732521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7" name="Grafik 56">
            <a:extLst>
              <a:ext uri="{FF2B5EF4-FFF2-40B4-BE49-F238E27FC236}">
                <a16:creationId xmlns:a16="http://schemas.microsoft.com/office/drawing/2014/main" id="{CE6D6745-B202-41FB-9A0D-8000C1B78B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15999" y="2319577"/>
            <a:ext cx="1342800" cy="13428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0FEF1EF-B0C9-F8F2-A237-08B6C7FB40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69980" y="3933056"/>
            <a:ext cx="1346200" cy="13462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FDBD54F-AF64-E7E1-9E3C-8E5DEF7CAC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24999" y="4305145"/>
            <a:ext cx="1342800" cy="1342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B4F4E71-21EC-8FD1-53BC-06A295289E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12024" y="2011988"/>
            <a:ext cx="1346200" cy="1346200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690D1D6F-EFCA-A191-053F-6EB33E336446}"/>
              </a:ext>
            </a:extLst>
          </p:cNvPr>
          <p:cNvSpPr txBox="1">
            <a:spLocks/>
          </p:cNvSpPr>
          <p:nvPr/>
        </p:nvSpPr>
        <p:spPr bwMode="gray">
          <a:xfrm>
            <a:off x="7824192" y="1975679"/>
            <a:ext cx="3822430" cy="17251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7" rtl="0" eaLnBrk="1" latinLnBrk="0" hangingPunct="1">
              <a:spcBef>
                <a:spcPts val="526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7806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5612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3418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i="0" u="none" strike="noStrike" kern="1200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Zweck</a:t>
            </a:r>
            <a:r>
              <a:rPr kumimoji="0" lang="en-US" sz="1800" i="0" u="none" strike="noStrike" kern="1200" spc="0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der </a:t>
            </a:r>
            <a:r>
              <a:rPr lang="en-US" sz="1800" dirty="0">
                <a:solidFill>
                  <a:srgbClr val="00A97A"/>
                </a:solidFill>
                <a:latin typeface="Arial"/>
                <a:cs typeface="Arial" panose="020B0604020202020204" pitchFamily="34" charset="0"/>
              </a:rPr>
              <a:t>V</a:t>
            </a:r>
            <a:r>
              <a:rPr kumimoji="0" lang="en-US" sz="1800" i="0" u="none" strike="noStrike" kern="1200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erarbeitung</a:t>
            </a:r>
            <a:endParaRPr lang="en-US" sz="1800" dirty="0">
              <a:solidFill>
                <a:srgbClr val="00A97A"/>
              </a:solidFill>
              <a:latin typeface="Arial"/>
              <a:cs typeface="Arial" panose="020B0604020202020204" pitchFamily="34" charset="0"/>
            </a:endParaRPr>
          </a:p>
          <a:p>
            <a:pPr marL="0" marR="0" lvl="0" indent="0" algn="l" defTabSz="91444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Ihre Daten werden ausschließlich zur Dokumentation des Schulungsnachweises und der Zertifikatserstellung genutzt.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Eine Weitergabe Ihrer Daten an Dritte erfolgt nicht.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6134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8" hidden="1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B. Braun Melsungen AG </a:t>
            </a:r>
          </a:p>
        </p:txBody>
      </p:sp>
      <p:sp>
        <p:nvSpPr>
          <p:cNvPr id="8" name="Foliennummernplatzhalter 7" hidden="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81D2A-10EE-45CA-B672-13EC15929D94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Impressum</a:t>
            </a:r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>
          <a:xfrm>
            <a:off x="806074" y="2097066"/>
            <a:ext cx="10798539" cy="3924222"/>
          </a:xfrm>
        </p:spPr>
        <p:txBody>
          <a:bodyPr/>
          <a:lstStyle/>
          <a:p>
            <a:r>
              <a:rPr lang="de-DE" sz="1800" b="1" dirty="0">
                <a:solidFill>
                  <a:srgbClr val="2B2B2B"/>
                </a:solidFill>
              </a:rPr>
              <a:t>Anschrift</a:t>
            </a:r>
          </a:p>
          <a:p>
            <a:r>
              <a:rPr lang="de-DE" sz="1600" dirty="0">
                <a:solidFill>
                  <a:srgbClr val="2B2B2B"/>
                </a:solidFill>
              </a:rPr>
              <a:t>B. Braun Deutschland GmbH &amp; Co. KG</a:t>
            </a:r>
            <a:br>
              <a:rPr lang="de-DE" sz="1600" dirty="0">
                <a:solidFill>
                  <a:srgbClr val="2B2B2B"/>
                </a:solidFill>
              </a:rPr>
            </a:br>
            <a:r>
              <a:rPr lang="de-DE" sz="1600" dirty="0">
                <a:solidFill>
                  <a:srgbClr val="2B2B2B"/>
                </a:solidFill>
              </a:rPr>
              <a:t>Carl-Braun-Straße 1</a:t>
            </a:r>
            <a:br>
              <a:rPr lang="de-DE" sz="1600" dirty="0">
                <a:solidFill>
                  <a:srgbClr val="2B2B2B"/>
                </a:solidFill>
              </a:rPr>
            </a:br>
            <a:r>
              <a:rPr lang="de-DE" sz="1600" dirty="0">
                <a:solidFill>
                  <a:srgbClr val="2B2B2B"/>
                </a:solidFill>
              </a:rPr>
              <a:t>D-34212 Melsungen</a:t>
            </a:r>
          </a:p>
          <a:p>
            <a:endParaRPr lang="de-DE" sz="1800" dirty="0">
              <a:solidFill>
                <a:srgbClr val="711E82"/>
              </a:solidFill>
            </a:endParaRPr>
          </a:p>
          <a:p>
            <a:r>
              <a:rPr lang="de-DE" sz="1800" b="1" dirty="0">
                <a:solidFill>
                  <a:srgbClr val="2B2B2B"/>
                </a:solidFill>
              </a:rPr>
              <a:t>Disclaimer</a:t>
            </a:r>
          </a:p>
          <a:p>
            <a:r>
              <a:rPr lang="de-DE" sz="1600" dirty="0">
                <a:solidFill>
                  <a:srgbClr val="2B2B2B"/>
                </a:solidFill>
              </a:rPr>
              <a:t>Alle Urheberrechte an den Daten und Dokumentationen bleiben ausdrücklich der </a:t>
            </a:r>
            <a:br>
              <a:rPr lang="de-DE" sz="1600" dirty="0">
                <a:solidFill>
                  <a:srgbClr val="2B2B2B"/>
                </a:solidFill>
              </a:rPr>
            </a:br>
            <a:r>
              <a:rPr lang="de-DE" sz="1600" dirty="0">
                <a:solidFill>
                  <a:srgbClr val="2B2B2B"/>
                </a:solidFill>
              </a:rPr>
              <a:t>B. Braun Melsungen AG vorbehalten. Die Inhalte stehen den Nutzern nur zur Einsicht zur Verfügung. </a:t>
            </a:r>
          </a:p>
          <a:p>
            <a:r>
              <a:rPr lang="de-DE" sz="1600" dirty="0">
                <a:solidFill>
                  <a:srgbClr val="2B2B2B"/>
                </a:solidFill>
              </a:rPr>
              <a:t>Die – auch auszugsweise – Vervielfältigung von Dokumentationen ist untersagt und bedarf der ausdrücklichen Vereinbarung.</a:t>
            </a:r>
          </a:p>
          <a:p>
            <a:endParaRPr lang="de-DE" dirty="0">
              <a:solidFill>
                <a:srgbClr val="2B2B2B"/>
              </a:solidFill>
            </a:endParaRPr>
          </a:p>
          <a:p>
            <a:r>
              <a:rPr lang="de-DE" sz="1800" b="1" dirty="0">
                <a:solidFill>
                  <a:srgbClr val="2B2B2B"/>
                </a:solidFill>
              </a:rPr>
              <a:t>Stand</a:t>
            </a:r>
          </a:p>
          <a:p>
            <a:r>
              <a:rPr lang="de-DE" sz="1600" dirty="0">
                <a:solidFill>
                  <a:schemeClr val="tx1"/>
                </a:solidFill>
              </a:rPr>
              <a:t>08-</a:t>
            </a:r>
            <a:r>
              <a:rPr lang="de-DE" sz="1600" dirty="0"/>
              <a:t>2025 / Dokumenten-Nr.: MCO-WM-005389, Version 1.0</a:t>
            </a:r>
            <a:endParaRPr lang="de-DE" sz="1600" dirty="0">
              <a:solidFill>
                <a:srgbClr val="FF0000"/>
              </a:solidFill>
            </a:endParaRPr>
          </a:p>
          <a:p>
            <a:r>
              <a:rPr lang="de-DE" sz="1600" dirty="0"/>
              <a:t>Nur zum Internen Gebrauch!</a:t>
            </a:r>
            <a:endParaRPr lang="de-DE" sz="1800" dirty="0">
              <a:solidFill>
                <a:srgbClr val="2B2B2B"/>
              </a:solidFill>
            </a:endParaRPr>
          </a:p>
          <a:p>
            <a:endParaRPr lang="de-DE" sz="18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515812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B7C6F-BA61-3B45-9D3A-54CD159BF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D6D1327-884D-6FA2-5AFF-189D7071349D}"/>
              </a:ext>
            </a:extLst>
          </p:cNvPr>
          <p:cNvGrpSpPr/>
          <p:nvPr/>
        </p:nvGrpSpPr>
        <p:grpSpPr>
          <a:xfrm>
            <a:off x="428935" y="299942"/>
            <a:ext cx="8279688" cy="6258115"/>
            <a:chOff x="0" y="308797"/>
            <a:chExt cx="8279688" cy="6258115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6EA27191-8D51-5932-D5F8-AAA1D233D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5" t="1" r="32989" b="364"/>
            <a:stretch/>
          </p:blipFill>
          <p:spPr>
            <a:xfrm>
              <a:off x="0" y="308797"/>
              <a:ext cx="5854992" cy="6258115"/>
            </a:xfrm>
            <a:prstGeom prst="rect">
              <a:avLst/>
            </a:prstGeom>
          </p:spPr>
        </p:pic>
        <p:pic>
          <p:nvPicPr>
            <p:cNvPr id="2" name="图片 12">
              <a:extLst>
                <a:ext uri="{FF2B5EF4-FFF2-40B4-BE49-F238E27FC236}">
                  <a16:creationId xmlns:a16="http://schemas.microsoft.com/office/drawing/2014/main" id="{6FC09406-7779-94DD-D2E0-126D2037C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3531" r="22039" b="7138"/>
            <a:stretch/>
          </p:blipFill>
          <p:spPr>
            <a:xfrm rot="521626" flipH="1">
              <a:off x="5461802" y="4501952"/>
              <a:ext cx="2817886" cy="1684008"/>
            </a:xfrm>
            <a:prstGeom prst="rect">
              <a:avLst/>
            </a:prstGeom>
            <a:effectLst>
              <a:outerShdw blurRad="76200" dist="762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49BB1402-5FC9-CFAF-0B57-771E4F6EF017}"/>
              </a:ext>
            </a:extLst>
          </p:cNvPr>
          <p:cNvSpPr txBox="1"/>
          <p:nvPr/>
        </p:nvSpPr>
        <p:spPr>
          <a:xfrm>
            <a:off x="9551987" y="1159475"/>
            <a:ext cx="3742475" cy="21698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500" dirty="0">
                <a:solidFill>
                  <a:srgbClr val="00A97A"/>
                </a:solidFill>
                <a:latin typeface="Arial"/>
                <a:cs typeface="Arial"/>
              </a:rPr>
              <a:t>Endo </a:t>
            </a:r>
            <a:br>
              <a:rPr lang="en-US" sz="4500" dirty="0">
                <a:solidFill>
                  <a:srgbClr val="00A97A"/>
                </a:solidFill>
                <a:latin typeface="Arial"/>
                <a:cs typeface="Arial"/>
              </a:rPr>
            </a:br>
            <a:r>
              <a:rPr lang="en-US" sz="4500" dirty="0">
                <a:solidFill>
                  <a:srgbClr val="00A97A"/>
                </a:solidFill>
                <a:latin typeface="Arial"/>
                <a:cs typeface="Arial"/>
              </a:rPr>
              <a:t>Linear </a:t>
            </a:r>
            <a:br>
              <a:rPr lang="en-US" sz="4500" dirty="0">
                <a:solidFill>
                  <a:srgbClr val="00A97A"/>
                </a:solidFill>
                <a:latin typeface="Arial"/>
                <a:cs typeface="Arial"/>
              </a:rPr>
            </a:br>
            <a:r>
              <a:rPr lang="en-US" sz="4500" dirty="0">
                <a:solidFill>
                  <a:srgbClr val="00A97A"/>
                </a:solidFill>
                <a:latin typeface="Arial"/>
                <a:cs typeface="Arial"/>
              </a:rPr>
              <a:t>Cutter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8AD8A42-A8E2-A6E5-28FC-9048F1E3469A}"/>
              </a:ext>
            </a:extLst>
          </p:cNvPr>
          <p:cNvSpPr txBox="1"/>
          <p:nvPr/>
        </p:nvSpPr>
        <p:spPr>
          <a:xfrm>
            <a:off x="9713405" y="3580189"/>
            <a:ext cx="1781597" cy="4317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400" i="1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endoskopisch</a:t>
            </a:r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3484E2B6-1912-4E38-7C4F-A69F453743C5}"/>
              </a:ext>
            </a:extLst>
          </p:cNvPr>
          <p:cNvSpPr/>
          <p:nvPr/>
        </p:nvSpPr>
        <p:spPr bwMode="gray">
          <a:xfrm>
            <a:off x="9444372" y="1016521"/>
            <a:ext cx="2952328" cy="2412479"/>
          </a:xfrm>
          <a:prstGeom prst="roundRect">
            <a:avLst>
              <a:gd name="adj" fmla="val 10135"/>
            </a:avLst>
          </a:prstGeom>
          <a:noFill/>
          <a:ln w="19050" cap="flat" cmpd="sng" algn="ctr">
            <a:solidFill>
              <a:srgbClr val="00A97A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760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F4AED-C2B2-1BF9-DD93-95B7D421D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bgerundetes Rechteck 31">
            <a:extLst>
              <a:ext uri="{FF2B5EF4-FFF2-40B4-BE49-F238E27FC236}">
                <a16:creationId xmlns:a16="http://schemas.microsoft.com/office/drawing/2014/main" id="{46D2E37B-5ED3-45B6-B96E-D3677A5BDC1E}"/>
              </a:ext>
            </a:extLst>
          </p:cNvPr>
          <p:cNvSpPr/>
          <p:nvPr/>
        </p:nvSpPr>
        <p:spPr bwMode="gray">
          <a:xfrm>
            <a:off x="4511824" y="4707082"/>
            <a:ext cx="2952018" cy="792064"/>
          </a:xfrm>
          <a:prstGeom prst="roundRect">
            <a:avLst>
              <a:gd name="adj" fmla="val 10135"/>
            </a:avLst>
          </a:prstGeom>
          <a:solidFill>
            <a:schemeClr val="bg1"/>
          </a:solidFill>
          <a:ln w="19050" cap="flat" cmpd="sng" algn="ctr">
            <a:solidFill>
              <a:srgbClr val="00A97A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220B96-3DFF-3E88-041B-D4FB71E4B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1087870"/>
            <a:ext cx="10798538" cy="636318"/>
          </a:xfrm>
        </p:spPr>
        <p:txBody>
          <a:bodyPr/>
          <a:lstStyle/>
          <a:p>
            <a:r>
              <a:rPr lang="de-DE" b="0" dirty="0"/>
              <a:t>Modulares 3-Komponenten-System</a:t>
            </a:r>
            <a:endParaRPr lang="de-DE" baseline="300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EFCC959-5CA1-22D6-3FF6-1E70C03818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872716"/>
            <a:ext cx="5295900" cy="215900"/>
          </a:xfrm>
        </p:spPr>
        <p:txBody>
          <a:bodyPr/>
          <a:lstStyle/>
          <a:p>
            <a:r>
              <a:rPr lang="de-DE" dirty="0"/>
              <a:t>Klammernaht von B. Braun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77D3B88-A78D-A0E7-B268-2E1270C9A24F}"/>
              </a:ext>
            </a:extLst>
          </p:cNvPr>
          <p:cNvSpPr txBox="1">
            <a:spLocks/>
          </p:cNvSpPr>
          <p:nvPr/>
        </p:nvSpPr>
        <p:spPr bwMode="auto">
          <a:xfrm>
            <a:off x="4655840" y="4869624"/>
            <a:ext cx="2772308" cy="52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8743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6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172121">
              <a:lnSpc>
                <a:spcPct val="100000"/>
              </a:lnSpc>
              <a:defRPr/>
            </a:pPr>
            <a:r>
              <a:rPr lang="de-DE" sz="1400" dirty="0">
                <a:solidFill>
                  <a:srgbClr val="00A97A"/>
                </a:solidFill>
                <a:cs typeface="Arial" panose="020B0604020202020204" pitchFamily="34" charset="0"/>
              </a:rPr>
              <a:t>Die Wechselschäfte sind mit </a:t>
            </a:r>
            <a:br>
              <a:rPr lang="de-DE" sz="1400" dirty="0">
                <a:solidFill>
                  <a:srgbClr val="00A97A"/>
                </a:solidFill>
                <a:cs typeface="Arial" panose="020B0604020202020204" pitchFamily="34" charset="0"/>
              </a:rPr>
            </a:br>
            <a:r>
              <a:rPr lang="de-DE" sz="1400" dirty="0">
                <a:solidFill>
                  <a:schemeClr val="tx1"/>
                </a:solidFill>
                <a:cs typeface="Arial" panose="020B0604020202020204" pitchFamily="34" charset="0"/>
              </a:rPr>
              <a:t>allen</a:t>
            </a:r>
            <a:r>
              <a:rPr lang="de-DE" sz="1400" dirty="0">
                <a:solidFill>
                  <a:srgbClr val="00A97A"/>
                </a:solidFill>
                <a:cs typeface="Arial" panose="020B0604020202020204" pitchFamily="34" charset="0"/>
              </a:rPr>
              <a:t> Handgriffen kombinierbar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F063DF7-606D-E92C-7D7E-9A9D4BB9A826}"/>
              </a:ext>
            </a:extLst>
          </p:cNvPr>
          <p:cNvSpPr txBox="1"/>
          <p:nvPr/>
        </p:nvSpPr>
        <p:spPr>
          <a:xfrm>
            <a:off x="304800" y="15832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A973133-8BE9-981F-2A4E-0E489EE68EF0}"/>
              </a:ext>
            </a:extLst>
          </p:cNvPr>
          <p:cNvGrpSpPr/>
          <p:nvPr/>
        </p:nvGrpSpPr>
        <p:grpSpPr>
          <a:xfrm>
            <a:off x="800100" y="2393296"/>
            <a:ext cx="3461187" cy="2115824"/>
            <a:chOff x="709620" y="1817232"/>
            <a:chExt cx="2320557" cy="1418557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A63E8987-34F5-9235-CE7A-3BCA868E5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620" y="2313582"/>
              <a:ext cx="2028026" cy="660986"/>
            </a:xfrm>
            <a:prstGeom prst="rect">
              <a:avLst/>
            </a:prstGeom>
          </p:spPr>
        </p:pic>
        <p:sp>
          <p:nvSpPr>
            <p:cNvPr id="18" name="Abgerundetes Rechteck 17">
              <a:extLst>
                <a:ext uri="{FF2B5EF4-FFF2-40B4-BE49-F238E27FC236}">
                  <a16:creationId xmlns:a16="http://schemas.microsoft.com/office/drawing/2014/main" id="{940C8133-5A5C-B070-1508-76A562D1F481}"/>
                </a:ext>
              </a:extLst>
            </p:cNvPr>
            <p:cNvSpPr/>
            <p:nvPr/>
          </p:nvSpPr>
          <p:spPr bwMode="gray">
            <a:xfrm>
              <a:off x="1451484" y="1817232"/>
              <a:ext cx="1578693" cy="1418557"/>
            </a:xfrm>
            <a:prstGeom prst="roundRect">
              <a:avLst>
                <a:gd name="adj" fmla="val 10135"/>
              </a:avLst>
            </a:prstGeom>
            <a:solidFill>
              <a:srgbClr val="00A97A"/>
            </a:solidFill>
            <a:ln w="19050" cap="flat" cmpd="sng" algn="ctr">
              <a:solidFill>
                <a:srgbClr val="00A97A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11EA59A0-6157-CDD1-80DC-07E065A54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6390"/>
            <a:stretch/>
          </p:blipFill>
          <p:spPr>
            <a:xfrm>
              <a:off x="1447618" y="2313582"/>
              <a:ext cx="1290028" cy="660986"/>
            </a:xfrm>
            <a:prstGeom prst="rect">
              <a:avLst/>
            </a:prstGeom>
          </p:spPr>
        </p:pic>
        <p:sp>
          <p:nvSpPr>
            <p:cNvPr id="24" name="Titel 1">
              <a:extLst>
                <a:ext uri="{FF2B5EF4-FFF2-40B4-BE49-F238E27FC236}">
                  <a16:creationId xmlns:a16="http://schemas.microsoft.com/office/drawing/2014/main" id="{CEB4F4F5-1BD9-EA1C-B07A-F7475B06FEA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77593" y="1988840"/>
              <a:ext cx="354987" cy="288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algn="l" defTabSz="1087438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lang="de-DE" sz="3600" b="1" kern="1200">
                  <a:solidFill>
                    <a:schemeClr val="tx2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1172121">
                <a:defRPr/>
              </a:pPr>
              <a:r>
                <a:rPr lang="de-DE" sz="2500" dirty="0">
                  <a:solidFill>
                    <a:srgbClr val="00A97A"/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5" name="Titel 1">
              <a:extLst>
                <a:ext uri="{FF2B5EF4-FFF2-40B4-BE49-F238E27FC236}">
                  <a16:creationId xmlns:a16="http://schemas.microsoft.com/office/drawing/2014/main" id="{11CE8B8F-5A6A-CB48-6424-87EBCC9AB44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77593" y="2643799"/>
              <a:ext cx="354987" cy="288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algn="l" defTabSz="1087438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lang="de-DE" sz="3600" b="1" kern="1200">
                  <a:solidFill>
                    <a:schemeClr val="tx2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1172121">
                <a:defRPr/>
              </a:pPr>
              <a:r>
                <a:rPr lang="de-DE" sz="2500" dirty="0">
                  <a:solidFill>
                    <a:srgbClr val="00A97A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" name="Titel 1">
              <a:extLst>
                <a:ext uri="{FF2B5EF4-FFF2-40B4-BE49-F238E27FC236}">
                  <a16:creationId xmlns:a16="http://schemas.microsoft.com/office/drawing/2014/main" id="{8F72D876-4FCF-A3D4-9113-ACD4E30A2EA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723715" y="2645465"/>
              <a:ext cx="354987" cy="288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algn="l" defTabSz="1087438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lang="de-DE" sz="3600" b="1" kern="1200">
                  <a:solidFill>
                    <a:schemeClr val="tx2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1087438" rtl="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1172121">
                <a:defRPr/>
              </a:pPr>
              <a:r>
                <a:rPr lang="de-DE" sz="2500" dirty="0">
                  <a:solidFill>
                    <a:schemeClr val="bg1"/>
                  </a:solidFill>
                  <a:cs typeface="Arial" panose="020B0604020202020204" pitchFamily="34" charset="0"/>
                </a:rPr>
                <a:t>3</a:t>
              </a:r>
            </a:p>
          </p:txBody>
        </p:sp>
      </p:grp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1CC4A24E-941C-0A5E-92A8-E2769CF317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923445"/>
              </p:ext>
            </p:extLst>
          </p:nvPr>
        </p:nvGraphicFramePr>
        <p:xfrm>
          <a:off x="4511824" y="2384884"/>
          <a:ext cx="4209622" cy="213422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68176">
                  <a:extLst>
                    <a:ext uri="{9D8B030D-6E8A-4147-A177-3AD203B41FA5}">
                      <a16:colId xmlns:a16="http://schemas.microsoft.com/office/drawing/2014/main" val="4251708911"/>
                    </a:ext>
                  </a:extLst>
                </a:gridCol>
                <a:gridCol w="3741446">
                  <a:extLst>
                    <a:ext uri="{9D8B030D-6E8A-4147-A177-3AD203B41FA5}">
                      <a16:colId xmlns:a16="http://schemas.microsoft.com/office/drawing/2014/main" val="483566237"/>
                    </a:ext>
                  </a:extLst>
                </a:gridCol>
              </a:tblGrid>
              <a:tr h="711407">
                <a:tc>
                  <a:txBody>
                    <a:bodyPr/>
                    <a:lstStyle/>
                    <a:p>
                      <a:r>
                        <a:rPr lang="de-DE" sz="1800" b="1" dirty="0">
                          <a:solidFill>
                            <a:srgbClr val="00A9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5945" marR="85945" marT="42972" marB="4297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Wechselmagazin</a:t>
                      </a:r>
                    </a:p>
                  </a:txBody>
                  <a:tcPr marL="85945" marR="85945" marT="42972" marB="42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748955"/>
                  </a:ext>
                </a:extLst>
              </a:tr>
              <a:tr h="711407">
                <a:tc>
                  <a:txBody>
                    <a:bodyPr/>
                    <a:lstStyle/>
                    <a:p>
                      <a:r>
                        <a:rPr lang="de-DE" sz="1800" b="1" dirty="0">
                          <a:solidFill>
                            <a:srgbClr val="00A9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5945" marR="85945" marT="42972" marB="4297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Wechselschaft</a:t>
                      </a:r>
                      <a:endParaRPr lang="de-DE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45" marR="85945" marT="42972" marB="42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937462"/>
                  </a:ext>
                </a:extLst>
              </a:tr>
              <a:tr h="711407">
                <a:tc>
                  <a:txBody>
                    <a:bodyPr/>
                    <a:lstStyle/>
                    <a:p>
                      <a:r>
                        <a:rPr lang="de-DE" sz="1800" b="1" dirty="0">
                          <a:solidFill>
                            <a:srgbClr val="00A9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5945" marR="85945" marT="42972" marB="4297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TSN / SELC Handgriff</a:t>
                      </a:r>
                    </a:p>
                  </a:txBody>
                  <a:tcPr marL="85945" marR="85945" marT="42972" marB="42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522694"/>
                  </a:ext>
                </a:extLst>
              </a:tr>
            </a:tbl>
          </a:graphicData>
        </a:graphic>
      </p:graphicFrame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71EE9240-70E9-C525-0299-342A929F3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624919"/>
              </p:ext>
            </p:extLst>
          </p:nvPr>
        </p:nvGraphicFramePr>
        <p:xfrm>
          <a:off x="7824193" y="2395220"/>
          <a:ext cx="3780421" cy="3086417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147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559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kern="1200" noProof="1">
                          <a:solidFill>
                            <a:srgbClr val="00A97A"/>
                          </a:solidFill>
                          <a:latin typeface="+mn-lt"/>
                          <a:ea typeface="+mn-ea"/>
                          <a:cs typeface="+mn-cs"/>
                        </a:rPr>
                        <a:t>Artikel-</a:t>
                      </a:r>
                      <a:br>
                        <a:rPr lang="en-US" sz="1200" b="0" kern="1200" noProof="1">
                          <a:solidFill>
                            <a:srgbClr val="00A97A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0" kern="1200" noProof="1">
                          <a:solidFill>
                            <a:srgbClr val="00A97A"/>
                          </a:solidFill>
                          <a:latin typeface="+mn-lt"/>
                          <a:ea typeface="+mn-ea"/>
                          <a:cs typeface="+mn-cs"/>
                        </a:rPr>
                        <a:t>nummer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solidFill>
                            <a:srgbClr val="00A97A"/>
                          </a:solidFill>
                          <a:latin typeface="+mn-lt"/>
                        </a:rPr>
                        <a:t>Beschreibung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A97A"/>
                          </a:solidFill>
                          <a:effectLst/>
                          <a:latin typeface="+mn-lt"/>
                        </a:rPr>
                        <a:t>Länge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47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noProof="1"/>
                        <a:t>SELC-GS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/>
                        <a:t>ELC Handgriff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/>
                        <a:t>60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47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noProof="1"/>
                        <a:t>SELC-GM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/>
                        <a:t>ELC Handgriff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160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470"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1"/>
                        <a:t>SELC-GL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/>
                        <a:t>ELC Handgriff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>
                          <a:latin typeface="+mn-lt"/>
                        </a:rPr>
                        <a:t>260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03850"/>
                  </a:ext>
                </a:extLst>
              </a:tr>
              <a:tr h="40847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noProof="1"/>
                        <a:t>TSN-S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/>
                        <a:t>Handgriff + Batterie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65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804113"/>
                  </a:ext>
                </a:extLst>
              </a:tr>
              <a:tr h="40847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noProof="1"/>
                        <a:t>TSN-M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/>
                        <a:t>Handgriff + Batterie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160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457510"/>
                  </a:ext>
                </a:extLst>
              </a:tr>
              <a:tr h="40847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noProof="1"/>
                        <a:t>TSN-L</a:t>
                      </a:r>
                    </a:p>
                  </a:txBody>
                  <a:tcPr marT="72000" marB="7200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noProof="1"/>
                        <a:t>Handgriff + Batterie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D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200" b="0" noProof="1">
                          <a:latin typeface="+mn-lt"/>
                        </a:rPr>
                        <a:t>260 mm</a:t>
                      </a:r>
                    </a:p>
                  </a:txBody>
                  <a:tcPr marT="72000" marB="72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47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BA4BD-CE14-8C6F-9C8A-649D0919E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Hartwaren, Werkzeug, Hammer enthält.&#10;&#10;KI-generierte Inhalte können fehlerhaft sein.">
            <a:extLst>
              <a:ext uri="{FF2B5EF4-FFF2-40B4-BE49-F238E27FC236}">
                <a16:creationId xmlns:a16="http://schemas.microsoft.com/office/drawing/2014/main" id="{AE5567BA-6E1F-BA98-B19E-49698AF93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1736812"/>
            <a:ext cx="6556040" cy="4206236"/>
          </a:xfrm>
          <a:prstGeom prst="rect">
            <a:avLst/>
          </a:prstGeom>
          <a:effectLst>
            <a:outerShdw blurRad="139700" dist="92423" dir="4860000" algn="ctr" rotWithShape="0">
              <a:schemeClr val="tx1">
                <a:alpha val="39385"/>
              </a:schemeClr>
            </a:outerShdw>
          </a:effectLst>
        </p:spPr>
      </p:pic>
      <p:sp>
        <p:nvSpPr>
          <p:cNvPr id="32" name="Abgerundetes Rechteck 31">
            <a:extLst>
              <a:ext uri="{FF2B5EF4-FFF2-40B4-BE49-F238E27FC236}">
                <a16:creationId xmlns:a16="http://schemas.microsoft.com/office/drawing/2014/main" id="{E2AD977D-D6D8-027D-23A8-C5AE1B2C6249}"/>
              </a:ext>
            </a:extLst>
          </p:cNvPr>
          <p:cNvSpPr/>
          <p:nvPr/>
        </p:nvSpPr>
        <p:spPr bwMode="gray">
          <a:xfrm>
            <a:off x="-197192" y="3465004"/>
            <a:ext cx="3327808" cy="1728192"/>
          </a:xfrm>
          <a:prstGeom prst="roundRect">
            <a:avLst>
              <a:gd name="adj" fmla="val 10135"/>
            </a:avLst>
          </a:prstGeom>
          <a:solidFill>
            <a:schemeClr val="bg1"/>
          </a:solidFill>
          <a:ln w="19050" cap="flat" cmpd="sng" algn="ctr">
            <a:solidFill>
              <a:srgbClr val="00A97A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8DF72D-55E4-1460-51BB-AE01539E7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1087870"/>
            <a:ext cx="10798538" cy="636318"/>
          </a:xfrm>
        </p:spPr>
        <p:txBody>
          <a:bodyPr/>
          <a:lstStyle/>
          <a:p>
            <a:r>
              <a:rPr lang="de-DE" b="0" dirty="0"/>
              <a:t>Der neue </a:t>
            </a:r>
            <a:r>
              <a:rPr lang="de-DE" b="0" dirty="0" err="1"/>
              <a:t>Powered</a:t>
            </a:r>
            <a:r>
              <a:rPr lang="de-DE" b="0" dirty="0"/>
              <a:t> Stapler </a:t>
            </a:r>
            <a:r>
              <a:rPr lang="de-DE" dirty="0" err="1"/>
              <a:t>Bendos</a:t>
            </a:r>
            <a:r>
              <a:rPr lang="de-DE" dirty="0"/>
              <a:t> Q</a:t>
            </a:r>
            <a:r>
              <a:rPr lang="de-DE" baseline="30000" dirty="0"/>
              <a:t>®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B84C3A-FE3B-47CD-C557-3E86519CD3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872716"/>
            <a:ext cx="5295900" cy="215900"/>
          </a:xfrm>
        </p:spPr>
        <p:txBody>
          <a:bodyPr/>
          <a:lstStyle/>
          <a:p>
            <a:r>
              <a:rPr lang="de-DE" dirty="0"/>
              <a:t>Klammernaht von B. Braun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63DC8C69-1E29-F34F-C35E-5E53D48815B3}"/>
              </a:ext>
            </a:extLst>
          </p:cNvPr>
          <p:cNvSpPr txBox="1">
            <a:spLocks/>
          </p:cNvSpPr>
          <p:nvPr/>
        </p:nvSpPr>
        <p:spPr>
          <a:xfrm>
            <a:off x="800100" y="1952625"/>
            <a:ext cx="4318432" cy="961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087438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087438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None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3538" indent="-4763" algn="l" defTabSz="1087438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60363" indent="0" algn="l" defTabSz="1087438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None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0" algn="l" defTabSz="1087438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11200" indent="0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711200" indent="7938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711200" indent="7938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711200" indent="7938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6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chemeClr val="tx1"/>
                </a:solidFill>
              </a:rPr>
              <a:t>Mit Hilfe des </a:t>
            </a:r>
            <a:r>
              <a:rPr lang="de-DE" sz="1400" b="1" dirty="0">
                <a:solidFill>
                  <a:srgbClr val="00A97A"/>
                </a:solidFill>
              </a:rPr>
              <a:t>3-Komponenten-Systems</a:t>
            </a:r>
            <a:r>
              <a:rPr lang="de-DE" sz="1400" b="1" dirty="0">
                <a:solidFill>
                  <a:schemeClr val="tx1"/>
                </a:solidFill>
              </a:rPr>
              <a:t> </a:t>
            </a:r>
            <a:r>
              <a:rPr lang="de-DE" sz="1400" dirty="0">
                <a:solidFill>
                  <a:schemeClr val="tx1"/>
                </a:solidFill>
              </a:rPr>
              <a:t>von B. Braun verfügt der Anwender über die Flexibilität in der Handhabung und darüber hinaus kann es Kosten-einsparpotentiale erzeugen.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7BA456D-6801-5E7B-BC30-62A2C63DFE89}"/>
              </a:ext>
            </a:extLst>
          </p:cNvPr>
          <p:cNvSpPr txBox="1"/>
          <p:nvPr/>
        </p:nvSpPr>
        <p:spPr>
          <a:xfrm>
            <a:off x="695400" y="4001599"/>
            <a:ext cx="2435216" cy="102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dirty="0">
                <a:solidFill>
                  <a:schemeClr val="bg2"/>
                </a:solidFill>
              </a:rPr>
              <a:t>Handgriff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dirty="0" err="1">
                <a:solidFill>
                  <a:schemeClr val="bg2"/>
                </a:solidFill>
              </a:rPr>
              <a:t>Wechselschaft</a:t>
            </a:r>
            <a:endParaRPr lang="de-DE" sz="1400" dirty="0">
              <a:solidFill>
                <a:schemeClr val="bg2"/>
              </a:solidFill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dirty="0">
                <a:solidFill>
                  <a:schemeClr val="bg2"/>
                </a:solidFill>
              </a:rPr>
              <a:t>Wechselmagazine 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3B0F0A74-7911-9B76-EDCD-4A15FD6CDABB}"/>
              </a:ext>
            </a:extLst>
          </p:cNvPr>
          <p:cNvSpPr txBox="1">
            <a:spLocks/>
          </p:cNvSpPr>
          <p:nvPr/>
        </p:nvSpPr>
        <p:spPr bwMode="auto">
          <a:xfrm>
            <a:off x="800100" y="3677563"/>
            <a:ext cx="2129959" cy="51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8743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6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sz="1400" dirty="0"/>
              <a:t>3-Komponenten-System</a:t>
            </a:r>
          </a:p>
        </p:txBody>
      </p:sp>
      <p:sp>
        <p:nvSpPr>
          <p:cNvPr id="42" name="Rechteck: abgerundete Ecken 11">
            <a:extLst>
              <a:ext uri="{FF2B5EF4-FFF2-40B4-BE49-F238E27FC236}">
                <a16:creationId xmlns:a16="http://schemas.microsoft.com/office/drawing/2014/main" id="{5A8DF0D8-209F-7190-8DD7-21650AD67F68}"/>
              </a:ext>
            </a:extLst>
          </p:cNvPr>
          <p:cNvSpPr/>
          <p:nvPr/>
        </p:nvSpPr>
        <p:spPr bwMode="gray">
          <a:xfrm>
            <a:off x="7424179" y="3672110"/>
            <a:ext cx="1728000" cy="432000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Farbig kombinierbare Wechselmagazine</a:t>
            </a:r>
          </a:p>
        </p:txBody>
      </p:sp>
      <p:sp>
        <p:nvSpPr>
          <p:cNvPr id="43" name="Rechteck: abgerundete Ecken 5">
            <a:extLst>
              <a:ext uri="{FF2B5EF4-FFF2-40B4-BE49-F238E27FC236}">
                <a16:creationId xmlns:a16="http://schemas.microsoft.com/office/drawing/2014/main" id="{BD9B4809-ADC7-4874-059B-D1BF45119FE3}"/>
              </a:ext>
            </a:extLst>
          </p:cNvPr>
          <p:cNvSpPr/>
          <p:nvPr/>
        </p:nvSpPr>
        <p:spPr bwMode="gray">
          <a:xfrm>
            <a:off x="4727848" y="5066147"/>
            <a:ext cx="1215101" cy="961802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Wechselschäfte mit allen Handgriffen kombinierbar</a:t>
            </a:r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EF6C9FCB-B577-EFB9-063B-DB8F0FA3F9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 t="3531" r="22039" b="7138"/>
          <a:stretch/>
        </p:blipFill>
        <p:spPr>
          <a:xfrm rot="521626" flipH="1">
            <a:off x="7162355" y="4170384"/>
            <a:ext cx="1877261" cy="1121877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hteck: abgerundete Ecken 11">
            <a:extLst>
              <a:ext uri="{FF2B5EF4-FFF2-40B4-BE49-F238E27FC236}">
                <a16:creationId xmlns:a16="http://schemas.microsoft.com/office/drawing/2014/main" id="{36F6A3BC-1ACF-504E-8239-C47A36EFB27C}"/>
              </a:ext>
            </a:extLst>
          </p:cNvPr>
          <p:cNvSpPr/>
          <p:nvPr/>
        </p:nvSpPr>
        <p:spPr bwMode="gray">
          <a:xfrm>
            <a:off x="9516380" y="5301256"/>
            <a:ext cx="1728000" cy="432000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TSN Handgriff</a:t>
            </a:r>
          </a:p>
        </p:txBody>
      </p:sp>
    </p:spTree>
    <p:extLst>
      <p:ext uri="{BB962C8B-B14F-4D97-AF65-F5344CB8AC3E}">
        <p14:creationId xmlns:p14="http://schemas.microsoft.com/office/powerpoint/2010/main" val="93209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26C40-A51E-1155-B10E-65F3D429B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BDE2A2-569E-2DAF-0E30-F0D7DF95F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1087870"/>
            <a:ext cx="10798538" cy="636318"/>
          </a:xfrm>
        </p:spPr>
        <p:txBody>
          <a:bodyPr/>
          <a:lstStyle/>
          <a:p>
            <a:r>
              <a:rPr lang="de-DE" b="0" dirty="0"/>
              <a:t>Basis 3-Komponenten-System </a:t>
            </a:r>
            <a:r>
              <a:rPr lang="de-DE" dirty="0" err="1"/>
              <a:t>Bendos</a:t>
            </a:r>
            <a:r>
              <a:rPr lang="de-DE" dirty="0"/>
              <a:t> Q</a:t>
            </a:r>
            <a:r>
              <a:rPr lang="de-DE" baseline="30000" dirty="0"/>
              <a:t>®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A34963-01E1-2B52-3E31-5EC87B023B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872716"/>
            <a:ext cx="5295900" cy="215900"/>
          </a:xfrm>
        </p:spPr>
        <p:txBody>
          <a:bodyPr/>
          <a:lstStyle/>
          <a:p>
            <a:r>
              <a:rPr lang="de-DE" dirty="0"/>
              <a:t>Klammernaht von B. Braun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9C1B51C5-B8FC-D60C-6E79-C9A314C05F1A}"/>
              </a:ext>
            </a:extLst>
          </p:cNvPr>
          <p:cNvGrpSpPr/>
          <p:nvPr/>
        </p:nvGrpSpPr>
        <p:grpSpPr>
          <a:xfrm>
            <a:off x="767408" y="1700808"/>
            <a:ext cx="8114436" cy="2986664"/>
            <a:chOff x="1505490" y="2333144"/>
            <a:chExt cx="9181020" cy="3379239"/>
          </a:xfrm>
        </p:grpSpPr>
        <p:pic>
          <p:nvPicPr>
            <p:cNvPr id="13" name="Grafik 12" descr="Ein Bild, das Rasierer, Büroausstattung, Stift, Werkzeug enthält.&#10;&#10;KI-generierte Inhalte können fehlerhaft sein.">
              <a:extLst>
                <a:ext uri="{FF2B5EF4-FFF2-40B4-BE49-F238E27FC236}">
                  <a16:creationId xmlns:a16="http://schemas.microsoft.com/office/drawing/2014/main" id="{8EB25F0C-428F-2D68-4F60-8E703E140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761"/>
            <a:stretch>
              <a:fillRect/>
            </a:stretch>
          </p:blipFill>
          <p:spPr>
            <a:xfrm>
              <a:off x="1505490" y="2841318"/>
              <a:ext cx="3184560" cy="1307107"/>
            </a:xfrm>
            <a:prstGeom prst="rect">
              <a:avLst/>
            </a:prstGeom>
            <a:effectLst>
              <a:outerShdw blurRad="139700" dist="88900" dir="3660000" algn="ctr" rotWithShape="0">
                <a:schemeClr val="tx1">
                  <a:alpha val="27000"/>
                </a:schemeClr>
              </a:outerShdw>
            </a:effectLst>
          </p:spPr>
        </p:pic>
        <p:pic>
          <p:nvPicPr>
            <p:cNvPr id="8" name="Grafik 7" descr="Ein Bild, das Werkzeug enthält.&#10;&#10;Automatisch generierte Beschreibung">
              <a:extLst>
                <a:ext uri="{FF2B5EF4-FFF2-40B4-BE49-F238E27FC236}">
                  <a16:creationId xmlns:a16="http://schemas.microsoft.com/office/drawing/2014/main" id="{44C47052-E5B6-74C3-5746-90401B54C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7"/>
            <a:stretch>
              <a:fillRect/>
            </a:stretch>
          </p:blipFill>
          <p:spPr>
            <a:xfrm>
              <a:off x="4690050" y="2333144"/>
              <a:ext cx="5996460" cy="3379239"/>
            </a:xfrm>
            <a:prstGeom prst="rect">
              <a:avLst/>
            </a:prstGeom>
            <a:effectLst>
              <a:outerShdw blurRad="139700" dist="88900" dir="3660000" algn="tl" rotWithShape="0">
                <a:schemeClr val="tx1">
                  <a:alpha val="27000"/>
                </a:schemeClr>
              </a:outerShdw>
            </a:effectLst>
          </p:spPr>
        </p:pic>
      </p:grpSp>
      <p:pic>
        <p:nvPicPr>
          <p:cNvPr id="16" name="图片 12">
            <a:extLst>
              <a:ext uri="{FF2B5EF4-FFF2-40B4-BE49-F238E27FC236}">
                <a16:creationId xmlns:a16="http://schemas.microsoft.com/office/drawing/2014/main" id="{8D61349B-14A1-E932-4E3D-85A16C2AEA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 t="3531" r="22039" b="7138"/>
          <a:stretch/>
        </p:blipFill>
        <p:spPr>
          <a:xfrm rot="21078374">
            <a:off x="1581945" y="2680797"/>
            <a:ext cx="1606412" cy="960014"/>
          </a:xfrm>
          <a:prstGeom prst="rect">
            <a:avLst/>
          </a:prstGeom>
          <a:effectLst>
            <a:outerShdw blurRad="139700" dist="88900" dir="3660000" algn="tl" rotWithShape="0">
              <a:prstClr val="black">
                <a:alpha val="27000"/>
              </a:prst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F2695C2-218D-AA5C-A717-FE0C4ECEBF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6" t="-43580" r="64450" b="-60940"/>
          <a:stretch>
            <a:fillRect/>
          </a:stretch>
        </p:blipFill>
        <p:spPr>
          <a:xfrm>
            <a:off x="5838068" y="5265204"/>
            <a:ext cx="900099" cy="900099"/>
          </a:xfrm>
          <a:prstGeom prst="ellipse">
            <a:avLst/>
          </a:prstGeom>
          <a:ln>
            <a:solidFill>
              <a:srgbClr val="74746F"/>
            </a:solidFill>
          </a:ln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68A840E-A550-CE48-6D41-424102DCE3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7068" y="5266404"/>
            <a:ext cx="903288" cy="903288"/>
          </a:xfrm>
          <a:prstGeom prst="ellipse">
            <a:avLst/>
          </a:prstGeom>
          <a:ln>
            <a:solidFill>
              <a:srgbClr val="74746F"/>
            </a:solidFill>
          </a:ln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46C85C7-26AE-8E13-9A9C-CB4269FE9A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8" t="8349" r="4697" b="13705"/>
          <a:stretch>
            <a:fillRect/>
          </a:stretch>
        </p:blipFill>
        <p:spPr>
          <a:xfrm>
            <a:off x="10704512" y="5271253"/>
            <a:ext cx="898439" cy="898439"/>
          </a:xfrm>
          <a:prstGeom prst="ellipse">
            <a:avLst/>
          </a:prstGeom>
          <a:ln>
            <a:solidFill>
              <a:srgbClr val="74746F"/>
            </a:solidFill>
          </a:ln>
        </p:spPr>
      </p:pic>
      <p:sp>
        <p:nvSpPr>
          <p:cNvPr id="25" name="Abgerundetes Rechteck 24">
            <a:extLst>
              <a:ext uri="{FF2B5EF4-FFF2-40B4-BE49-F238E27FC236}">
                <a16:creationId xmlns:a16="http://schemas.microsoft.com/office/drawing/2014/main" id="{D11E613C-CC1B-192B-A67A-018BBF1F9049}"/>
              </a:ext>
            </a:extLst>
          </p:cNvPr>
          <p:cNvSpPr/>
          <p:nvPr/>
        </p:nvSpPr>
        <p:spPr bwMode="gray">
          <a:xfrm>
            <a:off x="-261861" y="4797153"/>
            <a:ext cx="4629073" cy="1369022"/>
          </a:xfrm>
          <a:prstGeom prst="roundRect">
            <a:avLst>
              <a:gd name="adj" fmla="val 10135"/>
            </a:avLst>
          </a:prstGeom>
          <a:solidFill>
            <a:schemeClr val="bg1"/>
          </a:solidFill>
          <a:ln w="19050" cap="flat" cmpd="sng" algn="ctr">
            <a:solidFill>
              <a:srgbClr val="00A97A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75675E0F-E6C8-B112-94F0-F3157285C85C}"/>
              </a:ext>
            </a:extLst>
          </p:cNvPr>
          <p:cNvSpPr txBox="1">
            <a:spLocks/>
          </p:cNvSpPr>
          <p:nvPr/>
        </p:nvSpPr>
        <p:spPr bwMode="auto">
          <a:xfrm>
            <a:off x="155340" y="4977569"/>
            <a:ext cx="3416580" cy="140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8743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6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1680"/>
              </a:lnSpc>
            </a:pPr>
            <a:r>
              <a:rPr lang="de-DE" sz="1400" dirty="0"/>
              <a:t>Smart </a:t>
            </a:r>
            <a:r>
              <a:rPr lang="de-DE" sz="1400" dirty="0" err="1"/>
              <a:t>Firing</a:t>
            </a:r>
            <a:r>
              <a:rPr lang="de-DE" sz="1400" dirty="0"/>
              <a:t> Technology </a:t>
            </a:r>
            <a:br>
              <a:rPr lang="de-DE" sz="1400" dirty="0"/>
            </a:br>
            <a:r>
              <a:rPr lang="de-DE" sz="1400" dirty="0"/>
              <a:t>Intelligente Gewebeadaption</a:t>
            </a:r>
          </a:p>
          <a:p>
            <a:pPr>
              <a:lnSpc>
                <a:spcPts val="1680"/>
              </a:lnSpc>
            </a:pPr>
            <a:endParaRPr lang="de-DE" sz="1100" b="0" dirty="0">
              <a:solidFill>
                <a:schemeClr val="tx1"/>
              </a:solidFill>
            </a:endParaRPr>
          </a:p>
          <a:p>
            <a:pPr>
              <a:lnSpc>
                <a:spcPts val="1680"/>
              </a:lnSpc>
            </a:pPr>
            <a:r>
              <a:rPr lang="de-DE" sz="1100" b="0" dirty="0">
                <a:solidFill>
                  <a:schemeClr val="tx1"/>
                </a:solidFill>
              </a:rPr>
              <a:t>Adaptive Geschwindigkeitsregelung je nach Gewebestruktur für eine konsistente Klammernaht (1)</a:t>
            </a:r>
          </a:p>
        </p:txBody>
      </p:sp>
      <p:sp>
        <p:nvSpPr>
          <p:cNvPr id="27" name="Rechteck: abgerundete Ecken 5">
            <a:extLst>
              <a:ext uri="{FF2B5EF4-FFF2-40B4-BE49-F238E27FC236}">
                <a16:creationId xmlns:a16="http://schemas.microsoft.com/office/drawing/2014/main" id="{72C21A81-4108-7319-EDD2-471AFC5CEECF}"/>
              </a:ext>
            </a:extLst>
          </p:cNvPr>
          <p:cNvSpPr/>
          <p:nvPr/>
        </p:nvSpPr>
        <p:spPr bwMode="gray">
          <a:xfrm>
            <a:off x="3231825" y="2647218"/>
            <a:ext cx="2576143" cy="961802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b="1" dirty="0">
                <a:solidFill>
                  <a:srgbClr val="00A97A"/>
                </a:solidFill>
              </a:rPr>
              <a:t>Freie Wahl</a:t>
            </a:r>
            <a:endParaRPr lang="de-DE" sz="1100" b="1" dirty="0">
              <a:solidFill>
                <a:schemeClr val="tx1"/>
              </a:solidFill>
            </a:endParaRPr>
          </a:p>
          <a:p>
            <a:r>
              <a:rPr lang="de-DE" sz="1100" dirty="0">
                <a:solidFill>
                  <a:schemeClr val="tx1"/>
                </a:solidFill>
              </a:rPr>
              <a:t>Breite Auswahl von Wechselschäften und Wechselmagazinen passend für Ihre Indikationen</a:t>
            </a:r>
          </a:p>
        </p:txBody>
      </p:sp>
      <p:sp>
        <p:nvSpPr>
          <p:cNvPr id="30" name="Rechteck: abgerundete Ecken 5">
            <a:extLst>
              <a:ext uri="{FF2B5EF4-FFF2-40B4-BE49-F238E27FC236}">
                <a16:creationId xmlns:a16="http://schemas.microsoft.com/office/drawing/2014/main" id="{5126363E-64CE-6EF3-AED4-299B62D3135A}"/>
              </a:ext>
            </a:extLst>
          </p:cNvPr>
          <p:cNvSpPr/>
          <p:nvPr/>
        </p:nvSpPr>
        <p:spPr bwMode="gray">
          <a:xfrm>
            <a:off x="9470048" y="1485900"/>
            <a:ext cx="2140538" cy="208711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b="1" dirty="0" err="1">
                <a:solidFill>
                  <a:srgbClr val="00A97A"/>
                </a:solidFill>
              </a:rPr>
              <a:t>Steuererung</a:t>
            </a:r>
            <a:r>
              <a:rPr lang="de-DE" sz="1100" b="1" dirty="0">
                <a:solidFill>
                  <a:srgbClr val="00A97A"/>
                </a:solidFill>
              </a:rPr>
              <a:t> </a:t>
            </a:r>
            <a:br>
              <a:rPr lang="de-DE" sz="1100" b="1" dirty="0">
                <a:solidFill>
                  <a:srgbClr val="00A97A"/>
                </a:solidFill>
              </a:rPr>
            </a:br>
            <a:r>
              <a:rPr lang="de-DE" sz="1100" b="1" dirty="0">
                <a:solidFill>
                  <a:srgbClr val="00A97A"/>
                </a:solidFill>
              </a:rPr>
              <a:t>per Knopfdruck</a:t>
            </a:r>
            <a:endParaRPr lang="de-DE" sz="1100" dirty="0">
              <a:solidFill>
                <a:srgbClr val="00A97A"/>
              </a:solidFill>
            </a:endParaRPr>
          </a:p>
          <a:p>
            <a:r>
              <a:rPr lang="de-DE" sz="1100" dirty="0">
                <a:solidFill>
                  <a:schemeClr val="tx1"/>
                </a:solidFill>
              </a:rPr>
              <a:t>Schrittweise Öffnen 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und Schließen der Maulteile  </a:t>
            </a:r>
          </a:p>
        </p:txBody>
      </p:sp>
      <p:sp>
        <p:nvSpPr>
          <p:cNvPr id="39" name="Rechteck: abgerundete Ecken 5">
            <a:extLst>
              <a:ext uri="{FF2B5EF4-FFF2-40B4-BE49-F238E27FC236}">
                <a16:creationId xmlns:a16="http://schemas.microsoft.com/office/drawing/2014/main" id="{DCD88858-9035-C39A-DDBE-434664BA14FD}"/>
              </a:ext>
            </a:extLst>
          </p:cNvPr>
          <p:cNvSpPr/>
          <p:nvPr/>
        </p:nvSpPr>
        <p:spPr bwMode="gray">
          <a:xfrm>
            <a:off x="4691844" y="5301208"/>
            <a:ext cx="1571160" cy="961802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b="1" dirty="0">
                <a:solidFill>
                  <a:srgbClr val="00A97A"/>
                </a:solidFill>
              </a:rPr>
              <a:t>Selbst-Check </a:t>
            </a:r>
            <a:endParaRPr lang="de-DE" sz="1100" dirty="0">
              <a:solidFill>
                <a:srgbClr val="00A97A"/>
              </a:solidFill>
            </a:endParaRPr>
          </a:p>
          <a:p>
            <a:r>
              <a:rPr lang="de-DE" sz="1100" dirty="0">
                <a:solidFill>
                  <a:schemeClr val="tx1"/>
                </a:solidFill>
              </a:rPr>
              <a:t>Stapler führt eigenständig 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eine Funktions-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 err="1">
                <a:solidFill>
                  <a:schemeClr val="tx1"/>
                </a:solidFill>
              </a:rPr>
              <a:t>prüfung</a:t>
            </a:r>
            <a:r>
              <a:rPr lang="de-DE" sz="1100" dirty="0">
                <a:solidFill>
                  <a:schemeClr val="tx1"/>
                </a:solidFill>
              </a:rPr>
              <a:t> durch</a:t>
            </a:r>
          </a:p>
        </p:txBody>
      </p:sp>
      <p:sp>
        <p:nvSpPr>
          <p:cNvPr id="40" name="Rechteck: abgerundete Ecken 5">
            <a:extLst>
              <a:ext uri="{FF2B5EF4-FFF2-40B4-BE49-F238E27FC236}">
                <a16:creationId xmlns:a16="http://schemas.microsoft.com/office/drawing/2014/main" id="{F9DA33EA-F89B-744F-D197-F5038D3E2932}"/>
              </a:ext>
            </a:extLst>
          </p:cNvPr>
          <p:cNvSpPr/>
          <p:nvPr/>
        </p:nvSpPr>
        <p:spPr bwMode="gray">
          <a:xfrm>
            <a:off x="7176120" y="5229200"/>
            <a:ext cx="1571160" cy="961802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b="1" dirty="0">
                <a:solidFill>
                  <a:srgbClr val="00A97A"/>
                </a:solidFill>
              </a:rPr>
              <a:t>Digitales Protokoll </a:t>
            </a:r>
            <a:br>
              <a:rPr lang="de-DE" sz="1100" b="1" dirty="0">
                <a:solidFill>
                  <a:srgbClr val="00A97A"/>
                </a:solidFill>
              </a:rPr>
            </a:br>
            <a:r>
              <a:rPr lang="de-DE" sz="1100" b="1" dirty="0">
                <a:solidFill>
                  <a:srgbClr val="00A97A"/>
                </a:solidFill>
              </a:rPr>
              <a:t>für Analysen</a:t>
            </a:r>
            <a:endParaRPr lang="de-DE" sz="1100" dirty="0">
              <a:solidFill>
                <a:srgbClr val="00A97A"/>
              </a:solidFill>
            </a:endParaRPr>
          </a:p>
          <a:p>
            <a:r>
              <a:rPr lang="de-DE" sz="1100" dirty="0">
                <a:solidFill>
                  <a:schemeClr val="tx1"/>
                </a:solidFill>
              </a:rPr>
              <a:t>Benutzer-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 err="1">
                <a:solidFill>
                  <a:schemeClr val="tx1"/>
                </a:solidFill>
              </a:rPr>
              <a:t>protokoll</a:t>
            </a:r>
            <a:r>
              <a:rPr lang="de-DE" sz="1100" dirty="0">
                <a:solidFill>
                  <a:schemeClr val="tx1"/>
                </a:solidFill>
              </a:rPr>
              <a:t> für 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postoperative Analysen</a:t>
            </a:r>
          </a:p>
        </p:txBody>
      </p:sp>
      <p:sp>
        <p:nvSpPr>
          <p:cNvPr id="41" name="Rechteck: abgerundete Ecken 5">
            <a:extLst>
              <a:ext uri="{FF2B5EF4-FFF2-40B4-BE49-F238E27FC236}">
                <a16:creationId xmlns:a16="http://schemas.microsoft.com/office/drawing/2014/main" id="{E00C7462-6C47-3DD1-DBA2-45F2121C8539}"/>
              </a:ext>
            </a:extLst>
          </p:cNvPr>
          <p:cNvSpPr/>
          <p:nvPr/>
        </p:nvSpPr>
        <p:spPr bwMode="gray">
          <a:xfrm>
            <a:off x="9477804" y="5218463"/>
            <a:ext cx="1420301" cy="961802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b="1" dirty="0">
                <a:solidFill>
                  <a:srgbClr val="00A97A"/>
                </a:solidFill>
              </a:rPr>
              <a:t>Akustische </a:t>
            </a:r>
            <a:br>
              <a:rPr lang="de-DE" sz="1100" b="1" dirty="0">
                <a:solidFill>
                  <a:srgbClr val="00A97A"/>
                </a:solidFill>
              </a:rPr>
            </a:br>
            <a:r>
              <a:rPr lang="de-DE" sz="1100" b="1" dirty="0">
                <a:solidFill>
                  <a:srgbClr val="00A97A"/>
                </a:solidFill>
              </a:rPr>
              <a:t>Signale</a:t>
            </a:r>
            <a:endParaRPr lang="de-DE" sz="1100" dirty="0">
              <a:solidFill>
                <a:srgbClr val="00A97A"/>
              </a:solidFill>
            </a:endParaRPr>
          </a:p>
          <a:p>
            <a:r>
              <a:rPr lang="de-DE" sz="1100" dirty="0">
                <a:solidFill>
                  <a:schemeClr val="tx1"/>
                </a:solidFill>
              </a:rPr>
              <a:t>Akustische 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Rückmeldungen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nach jedem Arbeitsschritt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E0200669-F8D7-D2DB-1F60-56F414750036}"/>
              </a:ext>
            </a:extLst>
          </p:cNvPr>
          <p:cNvSpPr txBox="1"/>
          <p:nvPr/>
        </p:nvSpPr>
        <p:spPr>
          <a:xfrm>
            <a:off x="3960335" y="6377106"/>
            <a:ext cx="7642616" cy="2908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e-DE" sz="800" dirty="0"/>
              <a:t>(1) Basierend auf einem internen Testbericht TSN-025, In-vitro </a:t>
            </a:r>
            <a:r>
              <a:rPr lang="de-DE" sz="800" dirty="0" err="1"/>
              <a:t>leckage</a:t>
            </a:r>
            <a:r>
              <a:rPr lang="de-DE" sz="800" dirty="0"/>
              <a:t> und Klammernahtformung im Vergleich, August 2024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14E0A623-B60A-B4E0-C734-AB578ADDAF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" r="220"/>
          <a:stretch/>
        </p:blipFill>
        <p:spPr>
          <a:xfrm>
            <a:off x="10716304" y="3825045"/>
            <a:ext cx="900099" cy="900099"/>
          </a:xfrm>
          <a:prstGeom prst="ellipse">
            <a:avLst/>
          </a:prstGeom>
          <a:ln>
            <a:solidFill>
              <a:srgbClr val="74746F"/>
            </a:solidFill>
          </a:ln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59D961E9-A7D6-AA3A-EA89-6EA01F21C5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2841" r="3366" b="3061"/>
          <a:stretch>
            <a:fillRect/>
          </a:stretch>
        </p:blipFill>
        <p:spPr>
          <a:xfrm>
            <a:off x="10707701" y="1736813"/>
            <a:ext cx="900099" cy="900099"/>
          </a:xfrm>
          <a:prstGeom prst="ellipse">
            <a:avLst/>
          </a:prstGeom>
          <a:ln>
            <a:solidFill>
              <a:srgbClr val="74746F"/>
            </a:solidFill>
          </a:ln>
        </p:spPr>
      </p:pic>
      <p:sp>
        <p:nvSpPr>
          <p:cNvPr id="52" name="Rechteck: abgerundete Ecken 5">
            <a:extLst>
              <a:ext uri="{FF2B5EF4-FFF2-40B4-BE49-F238E27FC236}">
                <a16:creationId xmlns:a16="http://schemas.microsoft.com/office/drawing/2014/main" id="{30735E46-0095-3F40-C05B-FC0C09D7DBAF}"/>
              </a:ext>
            </a:extLst>
          </p:cNvPr>
          <p:cNvSpPr/>
          <p:nvPr/>
        </p:nvSpPr>
        <p:spPr bwMode="gray">
          <a:xfrm>
            <a:off x="9477804" y="3625246"/>
            <a:ext cx="1420301" cy="961802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de-DE" sz="1100" b="1" dirty="0">
                <a:solidFill>
                  <a:srgbClr val="00A97A"/>
                </a:solidFill>
              </a:rPr>
              <a:t>Unterschiedliche Klammerhöhen​</a:t>
            </a:r>
          </a:p>
          <a:p>
            <a:pPr fontAlgn="base"/>
            <a:r>
              <a:rPr lang="de-DE" sz="1100" dirty="0">
                <a:solidFill>
                  <a:schemeClr val="tx1"/>
                </a:solidFill>
              </a:rPr>
              <a:t>Für alle Endo Linear Cutter​</a:t>
            </a:r>
          </a:p>
        </p:txBody>
      </p:sp>
      <p:sp>
        <p:nvSpPr>
          <p:cNvPr id="28" name="Abgerundetes Rechteck 30">
            <a:extLst>
              <a:ext uri="{FF2B5EF4-FFF2-40B4-BE49-F238E27FC236}">
                <a16:creationId xmlns:a16="http://schemas.microsoft.com/office/drawing/2014/main" id="{53198B2C-7425-FEE4-7B96-DAC8F118D441}"/>
              </a:ext>
            </a:extLst>
          </p:cNvPr>
          <p:cNvSpPr/>
          <p:nvPr/>
        </p:nvSpPr>
        <p:spPr bwMode="gray">
          <a:xfrm>
            <a:off x="2639472" y="3825046"/>
            <a:ext cx="3416580" cy="1271896"/>
          </a:xfrm>
          <a:prstGeom prst="roundRect">
            <a:avLst>
              <a:gd name="adj" fmla="val 10135"/>
            </a:avLst>
          </a:prstGeom>
          <a:solidFill>
            <a:schemeClr val="bg1"/>
          </a:solidFill>
          <a:ln w="19050" cap="flat" cmpd="sng" algn="ctr">
            <a:solidFill>
              <a:srgbClr val="00A97A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AF2E2432-05FA-8D7D-9CD5-9CD99B16909D}"/>
              </a:ext>
            </a:extLst>
          </p:cNvPr>
          <p:cNvSpPr txBox="1"/>
          <p:nvPr/>
        </p:nvSpPr>
        <p:spPr>
          <a:xfrm>
            <a:off x="2891644" y="4613266"/>
            <a:ext cx="32043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de-DE" sz="1100" b="1" dirty="0" err="1">
                <a:solidFill>
                  <a:srgbClr val="00A97A"/>
                </a:solidFill>
              </a:rPr>
              <a:t>Vasculär</a:t>
            </a:r>
            <a:r>
              <a:rPr lang="de-DE" sz="1100" b="1" dirty="0">
                <a:solidFill>
                  <a:srgbClr val="00A97A"/>
                </a:solidFill>
              </a:rPr>
              <a:t> / Medium:                         </a:t>
            </a:r>
            <a:r>
              <a:rPr lang="de-DE" sz="1100" b="1" dirty="0">
                <a:solidFill>
                  <a:schemeClr val="bg2"/>
                </a:solidFill>
              </a:rPr>
              <a:t>10 Sek.</a:t>
            </a:r>
          </a:p>
          <a:p>
            <a:r>
              <a:rPr lang="de-DE" sz="1100" b="1" dirty="0">
                <a:solidFill>
                  <a:schemeClr val="bg2"/>
                </a:solidFill>
              </a:rPr>
              <a:t> </a:t>
            </a: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155BE26F-7424-529B-B25C-FBC6B896AA24}"/>
              </a:ext>
            </a:extLst>
          </p:cNvPr>
          <p:cNvCxnSpPr>
            <a:cxnSpLocks/>
          </p:cNvCxnSpPr>
          <p:nvPr/>
        </p:nvCxnSpPr>
        <p:spPr>
          <a:xfrm>
            <a:off x="2891644" y="4950014"/>
            <a:ext cx="24482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93696823-5359-2A54-8FEB-29C55D675202}"/>
              </a:ext>
            </a:extLst>
          </p:cNvPr>
          <p:cNvCxnSpPr>
            <a:cxnSpLocks/>
          </p:cNvCxnSpPr>
          <p:nvPr/>
        </p:nvCxnSpPr>
        <p:spPr>
          <a:xfrm flipV="1">
            <a:off x="2891644" y="4303541"/>
            <a:ext cx="8357" cy="646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317A263C-B667-EF75-A308-9FB53B0543C3}"/>
              </a:ext>
            </a:extLst>
          </p:cNvPr>
          <p:cNvSpPr txBox="1"/>
          <p:nvPr/>
        </p:nvSpPr>
        <p:spPr>
          <a:xfrm>
            <a:off x="2747594" y="4054990"/>
            <a:ext cx="540094" cy="310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Gewebe</a:t>
            </a:r>
          </a:p>
        </p:txBody>
      </p:sp>
      <p:sp>
        <p:nvSpPr>
          <p:cNvPr id="37" name="Freihandform: Form 36">
            <a:extLst>
              <a:ext uri="{FF2B5EF4-FFF2-40B4-BE49-F238E27FC236}">
                <a16:creationId xmlns:a16="http://schemas.microsoft.com/office/drawing/2014/main" id="{819C98D6-D719-4DEA-7D13-B28D62956BFF}"/>
              </a:ext>
            </a:extLst>
          </p:cNvPr>
          <p:cNvSpPr/>
          <p:nvPr/>
        </p:nvSpPr>
        <p:spPr bwMode="gray">
          <a:xfrm>
            <a:off x="2945631" y="3990953"/>
            <a:ext cx="1583469" cy="995065"/>
          </a:xfrm>
          <a:custGeom>
            <a:avLst/>
            <a:gdLst>
              <a:gd name="connsiteX0" fmla="*/ 0 w 1583469"/>
              <a:gd name="connsiteY0" fmla="*/ 975814 h 995065"/>
              <a:gd name="connsiteX1" fmla="*/ 875899 w 1583469"/>
              <a:gd name="connsiteY1" fmla="*/ 186543 h 995065"/>
              <a:gd name="connsiteX2" fmla="*/ 1491916 w 1583469"/>
              <a:gd name="connsiteY2" fmla="*/ 61414 h 995065"/>
              <a:gd name="connsiteX3" fmla="*/ 1568918 w 1583469"/>
              <a:gd name="connsiteY3" fmla="*/ 995065 h 99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469" h="995065">
                <a:moveTo>
                  <a:pt x="0" y="975814"/>
                </a:moveTo>
                <a:cubicBezTo>
                  <a:pt x="313623" y="657378"/>
                  <a:pt x="627246" y="338943"/>
                  <a:pt x="875899" y="186543"/>
                </a:cubicBezTo>
                <a:cubicBezTo>
                  <a:pt x="1124552" y="34143"/>
                  <a:pt x="1376413" y="-73340"/>
                  <a:pt x="1491916" y="61414"/>
                </a:cubicBezTo>
                <a:cubicBezTo>
                  <a:pt x="1607419" y="196168"/>
                  <a:pt x="1588168" y="595616"/>
                  <a:pt x="1568918" y="995065"/>
                </a:cubicBezTo>
              </a:path>
            </a:pathLst>
          </a:custGeom>
          <a:noFill/>
          <a:ln w="3175" cap="flat" cmpd="sng" algn="ctr">
            <a:solidFill>
              <a:prstClr val="black">
                <a:alpha val="76000"/>
              </a:prst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071CC574-D706-67CA-506E-74FA124C0A3F}"/>
              </a:ext>
            </a:extLst>
          </p:cNvPr>
          <p:cNvSpPr txBox="1"/>
          <p:nvPr/>
        </p:nvSpPr>
        <p:spPr>
          <a:xfrm>
            <a:off x="3628946" y="4051443"/>
            <a:ext cx="234040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1100" b="1" dirty="0">
              <a:solidFill>
                <a:schemeClr val="bg2"/>
              </a:solidFill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de-DE" sz="1100" b="1" dirty="0">
                <a:solidFill>
                  <a:srgbClr val="00A97A"/>
                </a:solidFill>
              </a:rPr>
              <a:t>Dick  | Extra dick:         </a:t>
            </a:r>
            <a:r>
              <a:rPr lang="de-DE" sz="1100" b="1" dirty="0">
                <a:solidFill>
                  <a:schemeClr val="bg2"/>
                </a:solidFill>
              </a:rPr>
              <a:t>20 Sek.</a:t>
            </a:r>
          </a:p>
          <a:p>
            <a:endParaRPr lang="de-DE" sz="1100" b="1" dirty="0">
              <a:solidFill>
                <a:schemeClr val="bg2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3F0E9A46-786E-7E4F-BA5E-7E876D0E80EF}"/>
              </a:ext>
            </a:extLst>
          </p:cNvPr>
          <p:cNvSpPr txBox="1"/>
          <p:nvPr/>
        </p:nvSpPr>
        <p:spPr>
          <a:xfrm>
            <a:off x="4441919" y="3753036"/>
            <a:ext cx="17013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1100" b="1" dirty="0">
              <a:solidFill>
                <a:schemeClr val="bg2"/>
              </a:solidFill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de-DE" sz="1100" b="1" dirty="0">
                <a:solidFill>
                  <a:srgbClr val="00A97A"/>
                </a:solidFill>
              </a:rPr>
              <a:t>Exzessiv: </a:t>
            </a:r>
            <a:r>
              <a:rPr lang="de-DE" sz="1100" b="1" dirty="0"/>
              <a:t>Stopp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F74DEEDA-B57F-1819-937A-CE1CFF5B64B4}"/>
              </a:ext>
            </a:extLst>
          </p:cNvPr>
          <p:cNvSpPr txBox="1"/>
          <p:nvPr/>
        </p:nvSpPr>
        <p:spPr>
          <a:xfrm>
            <a:off x="5375920" y="4898139"/>
            <a:ext cx="1001959" cy="4503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Zeit</a:t>
            </a:r>
          </a:p>
        </p:txBody>
      </p:sp>
    </p:spTree>
    <p:extLst>
      <p:ext uri="{BB962C8B-B14F-4D97-AF65-F5344CB8AC3E}">
        <p14:creationId xmlns:p14="http://schemas.microsoft.com/office/powerpoint/2010/main" val="135757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D0A90-7158-9441-A594-706A021AB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1DB726-63AE-D603-3643-004FCBE8A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1064490"/>
            <a:ext cx="10798538" cy="636318"/>
          </a:xfrm>
        </p:spPr>
        <p:txBody>
          <a:bodyPr/>
          <a:lstStyle/>
          <a:p>
            <a:r>
              <a:rPr lang="de-DE" b="0" dirty="0" err="1"/>
              <a:t>Hemikolektomie</a:t>
            </a:r>
            <a:r>
              <a:rPr lang="de-DE" dirty="0"/>
              <a:t> </a:t>
            </a:r>
            <a:r>
              <a:rPr lang="de-DE" b="0" dirty="0"/>
              <a:t>– </a:t>
            </a:r>
            <a:r>
              <a:rPr lang="de-DE" dirty="0" err="1"/>
              <a:t>Bendos</a:t>
            </a:r>
            <a:r>
              <a:rPr lang="de-DE" dirty="0"/>
              <a:t> Q</a:t>
            </a:r>
            <a:r>
              <a:rPr lang="de-DE" baseline="30000" dirty="0"/>
              <a:t>®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1BE114-5AC6-7AEB-E2A3-1640639762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849336"/>
            <a:ext cx="5295900" cy="215900"/>
          </a:xfrm>
        </p:spPr>
        <p:txBody>
          <a:bodyPr/>
          <a:lstStyle/>
          <a:p>
            <a:r>
              <a:rPr lang="de-DE" dirty="0"/>
              <a:t>Klammernaht von B. Braun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816EF86-E605-BBBF-4688-BFA13B5CE9ED}"/>
              </a:ext>
            </a:extLst>
          </p:cNvPr>
          <p:cNvSpPr>
            <a:spLocks/>
          </p:cNvSpPr>
          <p:nvPr/>
        </p:nvSpPr>
        <p:spPr bwMode="gray">
          <a:xfrm>
            <a:off x="809802" y="3423929"/>
            <a:ext cx="2232000" cy="4320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Prozedurschritt 1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75AD40D-1CD0-EE2C-7C57-9B5089AFF7DD}"/>
              </a:ext>
            </a:extLst>
          </p:cNvPr>
          <p:cNvSpPr>
            <a:spLocks/>
          </p:cNvSpPr>
          <p:nvPr/>
        </p:nvSpPr>
        <p:spPr bwMode="gray">
          <a:xfrm>
            <a:off x="809802" y="4084638"/>
            <a:ext cx="2232000" cy="432000"/>
          </a:xfrm>
          <a:prstGeom prst="rect">
            <a:avLst/>
          </a:prstGeom>
          <a:solidFill>
            <a:srgbClr val="00A97A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Prozedurschritt 2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02DDACD-7608-B3CF-4606-8AA7C11CC61A}"/>
              </a:ext>
            </a:extLst>
          </p:cNvPr>
          <p:cNvSpPr>
            <a:spLocks/>
          </p:cNvSpPr>
          <p:nvPr/>
        </p:nvSpPr>
        <p:spPr bwMode="gray">
          <a:xfrm>
            <a:off x="809802" y="4761196"/>
            <a:ext cx="2232000" cy="432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Prozedurschritt 3</a:t>
            </a:r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4ECCBE84-C3B6-C766-94EE-1295D3B97BDF}"/>
              </a:ext>
            </a:extLst>
          </p:cNvPr>
          <p:cNvSpPr/>
          <p:nvPr/>
        </p:nvSpPr>
        <p:spPr bwMode="gray">
          <a:xfrm>
            <a:off x="816685" y="2247900"/>
            <a:ext cx="3767137" cy="684076"/>
          </a:xfrm>
          <a:prstGeom prst="roundRect">
            <a:avLst>
              <a:gd name="adj" fmla="val 10135"/>
            </a:avLst>
          </a:prstGeom>
          <a:solidFill>
            <a:schemeClr val="bg1"/>
          </a:solidFill>
          <a:ln w="19050" cap="flat" cmpd="sng" algn="ctr">
            <a:solidFill>
              <a:srgbClr val="00A97A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188BF1D-0F15-2813-2351-860D795E4335}"/>
              </a:ext>
            </a:extLst>
          </p:cNvPr>
          <p:cNvSpPr txBox="1">
            <a:spLocks/>
          </p:cNvSpPr>
          <p:nvPr/>
        </p:nvSpPr>
        <p:spPr bwMode="auto">
          <a:xfrm>
            <a:off x="1101801" y="2420677"/>
            <a:ext cx="3338015" cy="50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8743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6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sz="1400" dirty="0"/>
              <a:t>B. Braun TSN Handgriff mit Schaftsystem und  Wechselmagazin</a:t>
            </a:r>
          </a:p>
        </p:txBody>
      </p:sp>
      <p:pic>
        <p:nvPicPr>
          <p:cNvPr id="16" name="Grafik 15" descr="Ein Bild, das Büroausstattung, Rasierer, Bürobedarf, Kugelschreiber enthält.&#10;&#10;KI-generierte Inhalte können fehlerhaft sein.">
            <a:extLst>
              <a:ext uri="{FF2B5EF4-FFF2-40B4-BE49-F238E27FC236}">
                <a16:creationId xmlns:a16="http://schemas.microsoft.com/office/drawing/2014/main" id="{A53961FF-9F81-FF7A-A490-F14CE7DCC9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813" y="3397399"/>
            <a:ext cx="1370263" cy="485059"/>
          </a:xfrm>
          <a:prstGeom prst="rect">
            <a:avLst/>
          </a:prstGeom>
        </p:spPr>
      </p:pic>
      <p:pic>
        <p:nvPicPr>
          <p:cNvPr id="17" name="Grafik 16" descr="Ein Bild, das Werkzeug enthält.&#10;&#10;KI-generierte Inhalte können fehlerhaft sein.">
            <a:extLst>
              <a:ext uri="{FF2B5EF4-FFF2-40B4-BE49-F238E27FC236}">
                <a16:creationId xmlns:a16="http://schemas.microsoft.com/office/drawing/2014/main" id="{5EA5AE1D-C0CA-0A52-A331-247E684FF8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3296003"/>
            <a:ext cx="1556546" cy="853077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BB976072-1BB8-23A8-395F-42D258C3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 t="3531" r="22039" b="7138"/>
          <a:stretch/>
        </p:blipFill>
        <p:spPr>
          <a:xfrm rot="521626" flipH="1">
            <a:off x="3460126" y="4073601"/>
            <a:ext cx="759814" cy="454075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2">
            <a:extLst>
              <a:ext uri="{FF2B5EF4-FFF2-40B4-BE49-F238E27FC236}">
                <a16:creationId xmlns:a16="http://schemas.microsoft.com/office/drawing/2014/main" id="{6BC4E51D-41A5-55CE-B2A6-0F36ED6347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 t="3531" r="22039" b="7138"/>
          <a:stretch/>
        </p:blipFill>
        <p:spPr>
          <a:xfrm rot="521626" flipH="1">
            <a:off x="3478002" y="4750158"/>
            <a:ext cx="759814" cy="454075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04370CF-BD02-7DC0-61DF-D0B2E899EB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116" y="2816932"/>
            <a:ext cx="3278511" cy="327851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7B4B431-09CB-4C43-1DCF-287EAF705125}"/>
              </a:ext>
            </a:extLst>
          </p:cNvPr>
          <p:cNvSpPr>
            <a:spLocks/>
          </p:cNvSpPr>
          <p:nvPr/>
        </p:nvSpPr>
        <p:spPr bwMode="gray">
          <a:xfrm>
            <a:off x="8328248" y="4898565"/>
            <a:ext cx="216000" cy="2160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B62E198-5CB5-CA9A-DFC9-A1CBA1175589}"/>
              </a:ext>
            </a:extLst>
          </p:cNvPr>
          <p:cNvSpPr>
            <a:spLocks/>
          </p:cNvSpPr>
          <p:nvPr/>
        </p:nvSpPr>
        <p:spPr bwMode="gray">
          <a:xfrm>
            <a:off x="8976320" y="2840439"/>
            <a:ext cx="216000" cy="216000"/>
          </a:xfrm>
          <a:prstGeom prst="rect">
            <a:avLst/>
          </a:prstGeom>
          <a:solidFill>
            <a:srgbClr val="00A97A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EE3C6B2-DD2E-58B7-DD57-E037E72CA670}"/>
              </a:ext>
            </a:extLst>
          </p:cNvPr>
          <p:cNvSpPr>
            <a:spLocks/>
          </p:cNvSpPr>
          <p:nvPr/>
        </p:nvSpPr>
        <p:spPr bwMode="gray">
          <a:xfrm>
            <a:off x="8976320" y="2504686"/>
            <a:ext cx="216000" cy="216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Rechteck: abgerundete Ecken 11">
            <a:extLst>
              <a:ext uri="{FF2B5EF4-FFF2-40B4-BE49-F238E27FC236}">
                <a16:creationId xmlns:a16="http://schemas.microsoft.com/office/drawing/2014/main" id="{AFE9EB56-7041-F85E-AF0C-7C44A55003F6}"/>
              </a:ext>
            </a:extLst>
          </p:cNvPr>
          <p:cNvSpPr/>
          <p:nvPr/>
        </p:nvSpPr>
        <p:spPr bwMode="gray">
          <a:xfrm>
            <a:off x="8779371" y="2401880"/>
            <a:ext cx="1728000" cy="432000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Anastomose</a:t>
            </a:r>
          </a:p>
        </p:txBody>
      </p:sp>
    </p:spTree>
    <p:extLst>
      <p:ext uri="{BB962C8B-B14F-4D97-AF65-F5344CB8AC3E}">
        <p14:creationId xmlns:p14="http://schemas.microsoft.com/office/powerpoint/2010/main" val="19166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3462E-031E-CB2E-CCEF-545B46E66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998B1-859B-ADE9-58B4-3DFA7AD9E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1087870"/>
            <a:ext cx="10798538" cy="636318"/>
          </a:xfrm>
        </p:spPr>
        <p:txBody>
          <a:bodyPr/>
          <a:lstStyle/>
          <a:p>
            <a:r>
              <a:rPr lang="de-DE" b="0" dirty="0" err="1"/>
              <a:t>Sleeve</a:t>
            </a:r>
            <a:r>
              <a:rPr lang="de-DE" b="0" dirty="0"/>
              <a:t> </a:t>
            </a:r>
            <a:r>
              <a:rPr lang="de-DE" b="0" dirty="0" err="1"/>
              <a:t>Gastrectomy</a:t>
            </a:r>
            <a:r>
              <a:rPr lang="de-DE" dirty="0"/>
              <a:t> </a:t>
            </a:r>
            <a:r>
              <a:rPr lang="de-DE" b="0" dirty="0"/>
              <a:t>– </a:t>
            </a:r>
            <a:r>
              <a:rPr lang="de-DE" dirty="0" err="1"/>
              <a:t>Bendos</a:t>
            </a:r>
            <a:r>
              <a:rPr lang="de-DE" dirty="0"/>
              <a:t> Q</a:t>
            </a:r>
            <a:r>
              <a:rPr lang="de-DE" baseline="30000" dirty="0"/>
              <a:t>®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AA0A96D-642F-197E-1A8B-43393077F3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872716"/>
            <a:ext cx="5295900" cy="215900"/>
          </a:xfrm>
        </p:spPr>
        <p:txBody>
          <a:bodyPr/>
          <a:lstStyle/>
          <a:p>
            <a:r>
              <a:rPr lang="de-DE" dirty="0"/>
              <a:t>Klammernaht von B. Braun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1DD0E4E-27BE-1045-EEA4-B9024AF0EB57}"/>
              </a:ext>
            </a:extLst>
          </p:cNvPr>
          <p:cNvSpPr>
            <a:spLocks/>
          </p:cNvSpPr>
          <p:nvPr/>
        </p:nvSpPr>
        <p:spPr bwMode="gray">
          <a:xfrm>
            <a:off x="809802" y="2919873"/>
            <a:ext cx="2232000" cy="4320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Prozedurschritt 1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9DB16B8-07CE-E741-F375-C1F61445A95F}"/>
              </a:ext>
            </a:extLst>
          </p:cNvPr>
          <p:cNvSpPr>
            <a:spLocks/>
          </p:cNvSpPr>
          <p:nvPr/>
        </p:nvSpPr>
        <p:spPr bwMode="gray">
          <a:xfrm>
            <a:off x="809802" y="3580582"/>
            <a:ext cx="2232000" cy="4320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Prozedurschritt 2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D291F88-E201-69B0-79E1-0A603F6B0E0F}"/>
              </a:ext>
            </a:extLst>
          </p:cNvPr>
          <p:cNvSpPr>
            <a:spLocks/>
          </p:cNvSpPr>
          <p:nvPr/>
        </p:nvSpPr>
        <p:spPr bwMode="gray">
          <a:xfrm>
            <a:off x="809802" y="4257140"/>
            <a:ext cx="2232000" cy="4320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Prozedurschritt 3</a:t>
            </a:r>
          </a:p>
        </p:txBody>
      </p:sp>
      <p:pic>
        <p:nvPicPr>
          <p:cNvPr id="16" name="Grafik 15" descr="Ein Bild, das Büroausstattung, Rasierer, Bürobedarf, Kugelschreiber enthält.&#10;&#10;KI-generierte Inhalte können fehlerhaft sein.">
            <a:extLst>
              <a:ext uri="{FF2B5EF4-FFF2-40B4-BE49-F238E27FC236}">
                <a16:creationId xmlns:a16="http://schemas.microsoft.com/office/drawing/2014/main" id="{F697B54D-CA1C-2D7F-DC37-8B1B1BF24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813" y="2893343"/>
            <a:ext cx="1370263" cy="485059"/>
          </a:xfrm>
          <a:prstGeom prst="rect">
            <a:avLst/>
          </a:prstGeom>
        </p:spPr>
      </p:pic>
      <p:pic>
        <p:nvPicPr>
          <p:cNvPr id="17" name="Grafik 16" descr="Ein Bild, das Werkzeug enthält.&#10;&#10;KI-generierte Inhalte können fehlerhaft sein.">
            <a:extLst>
              <a:ext uri="{FF2B5EF4-FFF2-40B4-BE49-F238E27FC236}">
                <a16:creationId xmlns:a16="http://schemas.microsoft.com/office/drawing/2014/main" id="{1C912E5F-F607-70C1-6685-991F17B370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2780928"/>
            <a:ext cx="1556546" cy="853077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3343E549-AAB0-A654-EDC9-AC2CB4EB69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 t="3531" r="22039" b="7138"/>
          <a:stretch/>
        </p:blipFill>
        <p:spPr>
          <a:xfrm rot="521626" flipH="1">
            <a:off x="3460126" y="3569545"/>
            <a:ext cx="759814" cy="454075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2">
            <a:extLst>
              <a:ext uri="{FF2B5EF4-FFF2-40B4-BE49-F238E27FC236}">
                <a16:creationId xmlns:a16="http://schemas.microsoft.com/office/drawing/2014/main" id="{4D8386FF-EEED-CD43-C5A4-7C119409E1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 t="3531" r="22039" b="7138"/>
          <a:stretch/>
        </p:blipFill>
        <p:spPr>
          <a:xfrm rot="521626" flipH="1">
            <a:off x="3478002" y="4246102"/>
            <a:ext cx="759814" cy="454075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6F9002E-36D9-E52E-3FC7-1F290D7EA0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81" y="2879342"/>
            <a:ext cx="3278002" cy="327800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9687520-3482-6A97-1612-FA2A6109305C}"/>
              </a:ext>
            </a:extLst>
          </p:cNvPr>
          <p:cNvSpPr>
            <a:spLocks/>
          </p:cNvSpPr>
          <p:nvPr/>
        </p:nvSpPr>
        <p:spPr bwMode="gray">
          <a:xfrm>
            <a:off x="811296" y="4933698"/>
            <a:ext cx="2232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Prozedurschritt 4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963FD87-2DB8-74F7-B2DF-D68F48E56AE3}"/>
              </a:ext>
            </a:extLst>
          </p:cNvPr>
          <p:cNvSpPr>
            <a:spLocks/>
          </p:cNvSpPr>
          <p:nvPr/>
        </p:nvSpPr>
        <p:spPr bwMode="gray">
          <a:xfrm>
            <a:off x="800100" y="5614557"/>
            <a:ext cx="2232000" cy="432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Prozedurschritt 5</a:t>
            </a: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2857D5E5-F63C-59D1-1372-930880F7E4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 t="3531" r="22039" b="7138"/>
          <a:stretch/>
        </p:blipFill>
        <p:spPr>
          <a:xfrm rot="521626" flipH="1">
            <a:off x="3483532" y="4943404"/>
            <a:ext cx="759814" cy="454075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ACC039BE-971C-C9CE-543D-351B28D2E7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 t="3531" r="22039" b="7138"/>
          <a:stretch/>
        </p:blipFill>
        <p:spPr>
          <a:xfrm rot="521626" flipH="1">
            <a:off x="3478002" y="5640705"/>
            <a:ext cx="759814" cy="454075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D8652F7E-5596-41D4-0AB3-902B2D41D457}"/>
              </a:ext>
            </a:extLst>
          </p:cNvPr>
          <p:cNvSpPr/>
          <p:nvPr/>
        </p:nvSpPr>
        <p:spPr bwMode="gray">
          <a:xfrm>
            <a:off x="809802" y="1952836"/>
            <a:ext cx="3623130" cy="684076"/>
          </a:xfrm>
          <a:prstGeom prst="roundRect">
            <a:avLst>
              <a:gd name="adj" fmla="val 10135"/>
            </a:avLst>
          </a:prstGeom>
          <a:solidFill>
            <a:schemeClr val="bg1"/>
          </a:solidFill>
          <a:ln w="19050" cap="flat" cmpd="sng" algn="ctr">
            <a:solidFill>
              <a:srgbClr val="00A97A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CB7638FC-35E3-98EC-D9D4-ED857D624F9A}"/>
              </a:ext>
            </a:extLst>
          </p:cNvPr>
          <p:cNvSpPr txBox="1">
            <a:spLocks/>
          </p:cNvSpPr>
          <p:nvPr/>
        </p:nvSpPr>
        <p:spPr bwMode="auto">
          <a:xfrm>
            <a:off x="1094917" y="2132645"/>
            <a:ext cx="3148091" cy="50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8743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6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1087438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sz="1400" dirty="0"/>
              <a:t>B. Braun TSN Handgriff mit Schaftsystem und  Wechselmagazin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E7397CD-04F8-BBBB-7222-2AFA3950460F}"/>
              </a:ext>
            </a:extLst>
          </p:cNvPr>
          <p:cNvSpPr>
            <a:spLocks/>
          </p:cNvSpPr>
          <p:nvPr/>
        </p:nvSpPr>
        <p:spPr bwMode="gray">
          <a:xfrm>
            <a:off x="8928020" y="5322365"/>
            <a:ext cx="216000" cy="2160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1F02889-563E-7FAB-0E82-9069E6EB28E6}"/>
              </a:ext>
            </a:extLst>
          </p:cNvPr>
          <p:cNvSpPr>
            <a:spLocks/>
          </p:cNvSpPr>
          <p:nvPr/>
        </p:nvSpPr>
        <p:spPr bwMode="gray">
          <a:xfrm>
            <a:off x="9192344" y="4910813"/>
            <a:ext cx="216000" cy="2160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FB548EF-14DD-CAFD-F5D4-F43D658241C8}"/>
              </a:ext>
            </a:extLst>
          </p:cNvPr>
          <p:cNvSpPr>
            <a:spLocks/>
          </p:cNvSpPr>
          <p:nvPr/>
        </p:nvSpPr>
        <p:spPr bwMode="gray">
          <a:xfrm>
            <a:off x="9300356" y="4410343"/>
            <a:ext cx="216000" cy="2160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32E1E3A-4CD9-9755-B1AC-170D3833762E}"/>
              </a:ext>
            </a:extLst>
          </p:cNvPr>
          <p:cNvSpPr>
            <a:spLocks/>
          </p:cNvSpPr>
          <p:nvPr/>
        </p:nvSpPr>
        <p:spPr bwMode="gray">
          <a:xfrm>
            <a:off x="9274533" y="3850458"/>
            <a:ext cx="216000" cy="216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96B6BB7-E4DE-62FF-898F-5F4F25173C61}"/>
              </a:ext>
            </a:extLst>
          </p:cNvPr>
          <p:cNvSpPr>
            <a:spLocks/>
          </p:cNvSpPr>
          <p:nvPr/>
        </p:nvSpPr>
        <p:spPr bwMode="gray">
          <a:xfrm>
            <a:off x="9126498" y="3357016"/>
            <a:ext cx="216000" cy="2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011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6E1EA-CDCD-7BCB-E0DE-A02633C25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1FFE1BD5-83AE-ED04-04D3-6B22AF3C7063}"/>
              </a:ext>
            </a:extLst>
          </p:cNvPr>
          <p:cNvSpPr txBox="1"/>
          <p:nvPr/>
        </p:nvSpPr>
        <p:spPr>
          <a:xfrm>
            <a:off x="9623764" y="1736812"/>
            <a:ext cx="3742475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500" dirty="0">
                <a:solidFill>
                  <a:srgbClr val="00A97A"/>
                </a:solidFill>
                <a:latin typeface="Arial"/>
                <a:cs typeface="Arial"/>
              </a:rPr>
              <a:t>Circular</a:t>
            </a:r>
            <a:br>
              <a:rPr lang="en-US" sz="4500" dirty="0">
                <a:solidFill>
                  <a:srgbClr val="00A97A"/>
                </a:solidFill>
                <a:latin typeface="Arial"/>
                <a:cs typeface="Arial"/>
              </a:rPr>
            </a:br>
            <a:r>
              <a:rPr lang="en-US" sz="4500" dirty="0">
                <a:solidFill>
                  <a:srgbClr val="00A97A"/>
                </a:solidFill>
                <a:latin typeface="Arial"/>
                <a:cs typeface="Arial"/>
              </a:rPr>
              <a:t>Stapler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1589EB1-C472-6F39-99AC-7074C7150E0D}"/>
              </a:ext>
            </a:extLst>
          </p:cNvPr>
          <p:cNvSpPr txBox="1"/>
          <p:nvPr/>
        </p:nvSpPr>
        <p:spPr>
          <a:xfrm>
            <a:off x="9713405" y="3580189"/>
            <a:ext cx="1781597" cy="4317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400" i="1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offen</a:t>
            </a:r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199AAE32-0A96-2F5F-56C9-7C2C89E0DA26}"/>
              </a:ext>
            </a:extLst>
          </p:cNvPr>
          <p:cNvSpPr/>
          <p:nvPr/>
        </p:nvSpPr>
        <p:spPr bwMode="gray">
          <a:xfrm>
            <a:off x="9444372" y="1484784"/>
            <a:ext cx="2952328" cy="1944216"/>
          </a:xfrm>
          <a:prstGeom prst="roundRect">
            <a:avLst>
              <a:gd name="adj" fmla="val 10135"/>
            </a:avLst>
          </a:prstGeom>
          <a:noFill/>
          <a:ln w="19050" cap="flat" cmpd="sng" algn="ctr">
            <a:solidFill>
              <a:srgbClr val="00A97A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rgbClr val="00A9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EF684BD-DF43-9D67-BE02-A8E7BAAE912F}"/>
              </a:ext>
            </a:extLst>
          </p:cNvPr>
          <p:cNvSpPr/>
          <p:nvPr/>
        </p:nvSpPr>
        <p:spPr bwMode="gray">
          <a:xfrm>
            <a:off x="623392" y="6129300"/>
            <a:ext cx="1800200" cy="54006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DB96FCA-E0F3-5167-B7E9-B0B593917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3" y="39960"/>
            <a:ext cx="74549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952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LANGUAGE" val="deutsch"/>
  <p:tag name="TEMPLATEDESIGNATOR" val="deutsch"/>
  <p:tag name="MMPROD_NEXTUNIQUEID" val="10009"/>
  <p:tag name="FIRM" val="B. Braun Deutschland"/>
  <p:tag name="FOOTERHASBEENPREPAREDFOR12" val="True"/>
  <p:tag name="PRESENTATIONMARKEDFORINTERNALUSE" val="False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We protect and improve the health of people around the world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Catchy headline  of the event&amp;quot;&quot;/&gt;&lt;property id=&quot;20307&quot; value=&quot;269&quot;/&gt;&lt;/object&gt;&lt;object type=&quot;3&quot; unique_id=&quot;10005&quot;&gt;&lt;property id=&quot;20148&quot; value=&quot;5&quot;/&gt;&lt;property id=&quot;20300&quot; value=&quot;Slide 3 - &amp;quot;Catchy headline  of the event&amp;quot;&quot;/&gt;&lt;property id=&quot;20307&quot; value=&quot;1237&quot;/&gt;&lt;/object&gt;&lt;object type=&quot;3&quot; unique_id=&quot;10006&quot;&gt;&lt;property id=&quot;20148&quot; value=&quot;5&quot;/&gt;&lt;property id=&quot;20300&quot; value=&quot;Slide 4&quot;/&gt;&lt;property id=&quot;20307&quot; value=&quot;2147473727&quot;/&gt;&lt;/object&gt;&lt;object type=&quot;3&quot; unique_id=&quot;10007&quot;&gt;&lt;property id=&quot;20148&quot; value=&quot;5&quot;/&gt;&lt;property id=&quot;20300&quot; value=&quot;Slide 5 - &amp;quot;Consetetur sadipscing&amp;quot;&quot;/&gt;&lt;property id=&quot;20307&quot; value=&quot;2147473728&quot;/&gt;&lt;/object&gt;&lt;object type=&quot;3&quot; unique_id=&quot;10008&quot;&gt;&lt;property id=&quot;20148&quot; value=&quot;5&quot;/&gt;&lt;property id=&quot;20300&quot; value=&quot;Slide 6 - &amp;quot;Lorem ipsum dolor sit amet&amp;quot;&quot;/&gt;&lt;property id=&quot;20307&quot; value=&quot;2147473732&quot;/&gt;&lt;/object&gt;&lt;object type=&quot;3&quot; unique_id=&quot;10009&quot;&gt;&lt;property id=&quot;20148&quot; value=&quot;5&quot;/&gt;&lt;property id=&quot;20300&quot; value=&quot;Slide 7&quot;/&gt;&lt;property id=&quot;20307&quot; value=&quot;2147473736&quot;/&gt;&lt;/object&gt;&lt;object type=&quot;3&quot; unique_id=&quot;10010&quot;&gt;&lt;property id=&quot;20148&quot; value=&quot;5&quot;/&gt;&lt;property id=&quot;20300&quot; value=&quot;Slide 8 - &amp;quot;Consetetur sadipscing elitr…&amp;quot;&quot;/&gt;&lt;property id=&quot;20307&quot; value=&quot;2147473730&quot;/&gt;&lt;/object&gt;&lt;object type=&quot;3&quot; unique_id=&quot;10011&quot;&gt;&lt;property id=&quot;20148&quot; value=&quot;5&quot;/&gt;&lt;property id=&quot;20300&quot; value=&quot;Slide 9&quot;/&gt;&lt;property id=&quot;20307&quot; value=&quot;2147473731&quot;/&gt;&lt;/object&gt;&lt;object type=&quot;3&quot; unique_id=&quot;10012&quot;&gt;&lt;property id=&quot;20148&quot; value=&quot;5&quot;/&gt;&lt;property id=&quot;20300&quot; value=&quot;Slide 10&quot;/&gt;&lt;property id=&quot;20307&quot; value=&quot;2147472876&quot;/&gt;&lt;/object&gt;&lt;object type=&quot;3&quot; unique_id=&quot;10013&quot;&gt;&lt;property id=&quot;20148&quot; value=&quot;5&quot;/&gt;&lt;property id=&quot;20300&quot; value=&quot;Slide 11 - &amp;quot;Lorem ipsum  dolor sit amet&amp;quot;&quot;/&gt;&lt;property id=&quot;20307&quot; value=&quot;283&quot;/&gt;&lt;/object&gt;&lt;object type=&quot;3&quot; unique_id=&quot;10014&quot;&gt;&lt;property id=&quot;20148&quot; value=&quot;5&quot;/&gt;&lt;property id=&quot;20300&quot; value=&quot;Slide 12 - &amp;quot;Insert your catchy statement here.&amp;quot;&quot;/&gt;&lt;property id=&quot;20307&quot; value=&quot;2147473829&quot;/&gt;&lt;/object&gt;&lt;object type=&quot;3&quot; unique_id=&quot;10015&quot;&gt;&lt;property id=&quot;20148&quot; value=&quot;5&quot;/&gt;&lt;property id=&quot;20300&quot; value=&quot;Slide 13&quot;/&gt;&lt;property id=&quot;20307&quot; value=&quot;2147473832&quot;/&gt;&lt;/object&gt;&lt;object type=&quot;3&quot; unique_id=&quot;10016&quot;&gt;&lt;property id=&quot;20148&quot; value=&quot;5&quot;/&gt;&lt;property id=&quot;20300&quot; value=&quot;Slide 14&quot;/&gt;&lt;property id=&quot;20307&quot; value=&quot;1637157145&quot;/&gt;&lt;/object&gt;&lt;object type=&quot;3&quot; unique_id=&quot;10017&quot;&gt;&lt;property id=&quot;20148&quot; value=&quot;5&quot;/&gt;&lt;property id=&quot;20300&quot; value=&quot;Slide 15 - &amp;quot;Headline&amp;quot;&quot;/&gt;&lt;property id=&quot;20307&quot; value=&quot;2146847312&quot;/&gt;&lt;/object&gt;&lt;object type=&quot;3&quot; unique_id=&quot;10018&quot;&gt;&lt;property id=&quot;20148&quot; value=&quot;5&quot;/&gt;&lt;property id=&quot;20300&quot; value=&quot;Slide 16&quot;/&gt;&lt;property id=&quot;20307&quot; value=&quot;1637157131&quot;/&gt;&lt;/object&gt;&lt;object type=&quot;3&quot; unique_id=&quot;10019&quot;&gt;&lt;property id=&quot;20148&quot; value=&quot;5&quot;/&gt;&lt;property id=&quot;20300&quot; value=&quot;Slide 17&quot;/&gt;&lt;property id=&quot;20307&quot; value=&quot;1637157132&quot;/&gt;&lt;/object&gt;&lt;object type=&quot;3&quot; unique_id=&quot;10020&quot;&gt;&lt;property id=&quot;20148&quot; value=&quot;5&quot;/&gt;&lt;property id=&quot;20300&quot; value=&quot;Slide 18&quot;/&gt;&lt;property id=&quot;20307&quot; value=&quot;2746&quot;/&gt;&lt;/object&gt;&lt;object type=&quot;3&quot; unique_id=&quot;10021&quot;&gt;&lt;property id=&quot;20148&quot; value=&quot;5&quot;/&gt;&lt;property id=&quot;20300&quot; value=&quot;Slide 19&quot;/&gt;&lt;property id=&quot;20307&quot; value=&quot;1637157142&quot;/&gt;&lt;/object&gt;&lt;object type=&quot;3&quot; unique_id=&quot;10022&quot;&gt;&lt;property id=&quot;20148&quot; value=&quot;5&quot;/&gt;&lt;property id=&quot;20300&quot; value=&quot;Slide 20&quot;/&gt;&lt;property id=&quot;20307&quot; value=&quot;3128&quot;/&gt;&lt;/object&gt;&lt;object type=&quot;3&quot; unique_id=&quot;10023&quot;&gt;&lt;property id=&quot;20148&quot; value=&quot;5&quot;/&gt;&lt;property id=&quot;20300&quot; value=&quot;Slide 21&quot;/&gt;&lt;property id=&quot;20307&quot; value=&quot;3125&quot;/&gt;&lt;/object&gt;&lt;object type=&quot;3&quot; unique_id=&quot;10024&quot;&gt;&lt;property id=&quot;20148&quot; value=&quot;5&quot;/&gt;&lt;property id=&quot;20300&quot; value=&quot;Slide 22&quot;/&gt;&lt;property id=&quot;20307&quot; value=&quot;26959&quot;/&gt;&lt;/object&gt;&lt;object type=&quot;3&quot; unique_id=&quot;10025&quot;&gt;&lt;property id=&quot;20148&quot; value=&quot;5&quot;/&gt;&lt;property id=&quot;20300&quot; value=&quot;Slide 23&quot;/&gt;&lt;property id=&quot;20307&quot; value=&quot;26787&quot;/&gt;&lt;/object&gt;&lt;object type=&quot;3&quot; unique_id=&quot;10026&quot;&gt;&lt;property id=&quot;20148&quot; value=&quot;5&quot;/&gt;&lt;property id=&quot;20300&quot; value=&quot;Slide 24&quot;/&gt;&lt;property id=&quot;20307&quot; value=&quot;26993&quot;/&gt;&lt;/object&gt;&lt;object type=&quot;3&quot; unique_id=&quot;10027&quot;&gt;&lt;property id=&quot;20148&quot; value=&quot;5&quot;/&gt;&lt;property id=&quot;20300&quot; value=&quot;Slide 25 - &amp;quot;Consetetur sadipscing&amp;quot;&quot;/&gt;&lt;property id=&quot;20307&quot; value=&quot;2687&quot;/&gt;&lt;/object&gt;&lt;object type=&quot;3&quot; unique_id=&quot;10028&quot;&gt;&lt;property id=&quot;20148&quot; value=&quot;5&quot;/&gt;&lt;property id=&quot;20300&quot; value=&quot;Slide 26&quot;/&gt;&lt;property id=&quot;20307&quot; value=&quot;623&quot;/&gt;&lt;/object&gt;&lt;object type=&quot;3&quot; unique_id=&quot;10029&quot;&gt;&lt;property id=&quot;20148&quot; value=&quot;5&quot;/&gt;&lt;property id=&quot;20300&quot; value=&quot;Slide 27&quot;/&gt;&lt;property id=&quot;20307&quot; value=&quot;656&quot;/&gt;&lt;/object&gt;&lt;object type=&quot;3&quot; unique_id=&quot;10030&quot;&gt;&lt;property id=&quot;20148&quot; value=&quot;5&quot;/&gt;&lt;property id=&quot;20300&quot; value=&quot;Slide 28&quot;/&gt;&lt;property id=&quot;20307&quot; value=&quot;1239&quot;/&gt;&lt;/object&gt;&lt;object type=&quot;3&quot; unique_id=&quot;10031&quot;&gt;&lt;property id=&quot;20148&quot; value=&quot;5&quot;/&gt;&lt;property id=&quot;20300&quot; value=&quot;Slide 29 - &amp;quot;Agenda&amp;quot;&quot;/&gt;&lt;property id=&quot;20307&quot; value=&quot;5209&quot;/&gt;&lt;/object&gt;&lt;object type=&quot;3&quot; unique_id=&quot;10032&quot;&gt;&lt;property id=&quot;20148&quot; value=&quot;5&quot;/&gt;&lt;property id=&quot;20300&quot; value=&quot;Slide 30 - &amp;quot;Headline&amp;quot;&quot;/&gt;&lt;property id=&quot;20307&quot; value=&quot;496&quot;/&gt;&lt;/object&gt;&lt;object type=&quot;3&quot; unique_id=&quot;10033&quot;&gt;&lt;property id=&quot;20148&quot; value=&quot;5&quot;/&gt;&lt;property id=&quot;20300&quot; value=&quot;Slide 31 - &amp;quot;Headline&amp;quot;&quot;/&gt;&lt;property id=&quot;20307&quot; value=&quot;497&quot;/&gt;&lt;/object&gt;&lt;object type=&quot;3&quot; unique_id=&quot;10034&quot;&gt;&lt;property id=&quot;20148&quot; value=&quot;5&quot;/&gt;&lt;property id=&quot;20300&quot; value=&quot;Slide 32 - &amp;quot;Thank you and stay healthy!&amp;quot;&quot;/&gt;&lt;property id=&quot;20307&quot; value=&quot;281&quot;/&gt;&lt;/object&gt;&lt;object type=&quot;3&quot; unique_id=&quot;10723&quot;&gt;&lt;property id=&quot;20148&quot; value=&quot;5&quot;/&gt;&lt;property id=&quot;20300&quot; value=&quot;Slide 33 - &amp;quot;Impressum&amp;quot;&quot;/&gt;&lt;property id=&quot;20307&quot; value=&quot;387&quot;/&gt;&lt;/object&gt;&lt;object type=&quot;3&quot; unique_id=&quot;10724&quot;&gt;&lt;property id=&quot;20148&quot; value=&quot;5&quot;/&gt;&lt;property id=&quot;20300&quot; value=&quot;Slide 34 - &amp;quot;Bildverzeichnis&amp;quot;&quot;/&gt;&lt;property id=&quot;20307&quot; value=&quot;388&quot;/&gt;&lt;/object&gt;&lt;object type=&quot;3&quot; unique_id=&quot;10725&quot;&gt;&lt;property id=&quot;20148&quot; value=&quot;5&quot;/&gt;&lt;property id=&quot;20300&quot; value=&quot;Slide 35 - &amp;quot;Literaturverzeichnis&amp;quot;&quot;/&gt;&lt;property id=&quot;20307&quot; value=&quot;389&quot;/&gt;&lt;/object&gt;&lt;object type=&quot;3&quot; unique_id=&quot;10726&quot;&gt;&lt;property id=&quot;20148&quot; value=&quot;5&quot;/&gt;&lt;property id=&quot;20300&quot; value=&quot;Slide 36 - &amp;quot;Wichtiger Hinweis&amp;quot;&quot;/&gt;&lt;property id=&quot;20307&quot; value=&quot;391&quot;/&gt;&lt;/object&gt;&lt;object type=&quot;3&quot; unique_id=&quot;10727&quot;&gt;&lt;property id=&quot;20148&quot; value=&quot;5&quot;/&gt;&lt;property id=&quot;20300&quot; value=&quot;Slide 37 - &amp;quot;Ansprechpartner&amp;quot;&quot;/&gt;&lt;property id=&quot;20307&quot; value=&quot;392&quot;/&gt;&lt;/object&gt;&lt;object type=&quot;3&quot; unique_id=&quot;10728&quot;&gt;&lt;property id=&quot;20148&quot; value=&quot;5&quot;/&gt;&lt;property id=&quot;20300&quot; value=&quot;Slide 38 - &amp;quot;Datenschutz ist uns wichtig!&amp;quot;&quot;/&gt;&lt;property id=&quot;20307&quot; value=&quot;393&quot;/&gt;&lt;/object&gt;&lt;/object&gt;&lt;object type=&quot;8&quot; unique_id=&quot;1006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BoxGree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BoxGree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"/>
  <p:tag name="ARTICULATE_SLIDE_THUMBNAIL_REFRESH" val="1"/>
</p:tagLst>
</file>

<file path=ppt/theme/theme1.xml><?xml version="1.0" encoding="utf-8"?>
<a:theme xmlns:a="http://schemas.openxmlformats.org/drawingml/2006/main" name="B. Braun">
  <a:themeElements>
    <a:clrScheme name="B. Braun">
      <a:dk1>
        <a:srgbClr val="000000"/>
      </a:dk1>
      <a:lt1>
        <a:srgbClr val="FFFFFF"/>
      </a:lt1>
      <a:dk2>
        <a:srgbClr val="00A97A"/>
      </a:dk2>
      <a:lt2>
        <a:srgbClr val="333333"/>
      </a:lt2>
      <a:accent1>
        <a:srgbClr val="00A97A"/>
      </a:accent1>
      <a:accent2>
        <a:srgbClr val="00C696"/>
      </a:accent2>
      <a:accent3>
        <a:srgbClr val="00DFA9"/>
      </a:accent3>
      <a:accent4>
        <a:srgbClr val="97FFD8"/>
      </a:accent4>
      <a:accent5>
        <a:srgbClr val="035877"/>
      </a:accent5>
      <a:accent6>
        <a:srgbClr val="02708E"/>
      </a:accent6>
      <a:hlink>
        <a:srgbClr val="00A97A"/>
      </a:hlink>
      <a:folHlink>
        <a:srgbClr val="DFDBD3"/>
      </a:folHlink>
    </a:clrScheme>
    <a:fontScheme name="B. Brau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00B482"/>
        </a:solidFill>
        <a:ln w="25400" cap="flat" cmpd="sng" algn="ctr">
          <a:noFill/>
          <a:prstDash val="solid"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prstClr val="black"/>
              </a:solidFill>
              <a:prstDash val="solid"/>
            </a14:hiddenLine>
          </a:ext>
        </a:extLst>
      </a:spPr>
      <a:bodyPr rtlCol="0" anchor="ctr"/>
      <a:lstStyle>
        <a:defPPr algn="ctr">
          <a:defRPr sz="16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A1A36A15F641549B465B7B72C65AF18" ma:contentTypeVersion="29" ma:contentTypeDescription="Ein neues Dokument erstellen." ma:contentTypeScope="" ma:versionID="2d851a675a7135dcdd56b64feab14acd">
  <xsd:schema xmlns:xsd="http://www.w3.org/2001/XMLSchema" xmlns:xs="http://www.w3.org/2001/XMLSchema" xmlns:p="http://schemas.microsoft.com/office/2006/metadata/properties" xmlns:ns2="8bc468de-b4a5-4708-86ca-97111172f97c" xmlns:ns3="5fab1ae4-c4d0-4af0-afc0-c6e27ffcf35b" targetNamespace="http://schemas.microsoft.com/office/2006/metadata/properties" ma:root="true" ma:fieldsID="1ff8e29367025ec0170ac792f289f8c7" ns2:_="" ns3:_="">
    <xsd:import namespace="8bc468de-b4a5-4708-86ca-97111172f97c"/>
    <xsd:import namespace="5fab1ae4-c4d0-4af0-afc0-c6e27ffcf35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LengthInSeconds" minOccurs="0"/>
                <xsd:element ref="ns3:Region" minOccurs="0"/>
                <xsd:element ref="ns3:Publish" minOccurs="0"/>
                <xsd:element ref="ns3:Canbeshared" minOccurs="0"/>
                <xsd:element ref="ns3:Canbedownloaded" minOccurs="0"/>
                <xsd:element ref="ns3:Canbeannotated" minOccurs="0"/>
                <xsd:element ref="ns3:lcf76f155ced4ddcb4097134ff3c332f" minOccurs="0"/>
                <xsd:element ref="ns2:TaxCatchAll" minOccurs="0"/>
                <xsd:element ref="ns3:ExpirationDate" minOccurs="0"/>
                <xsd:element ref="ns3:ReleaseDate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468de-b4a5-4708-86ca-97111172f97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  <xsd:element name="SharedWithUsers" ma:index="2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1" nillable="true" ma:displayName="Taxonomy Catch All Column" ma:hidden="true" ma:list="{517b610d-2176-40e6-867f-1fed9cf11693}" ma:internalName="TaxCatchAll" ma:showField="CatchAllData" ma:web="8bc468de-b4a5-4708-86ca-97111172f9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ab1ae4-c4d0-4af0-afc0-c6e27ffcf3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Region" ma:index="24" nillable="true" ma:displayName="Region" ma:default="Germany" ma:format="Dropdown" ma:internalName="Region">
      <xsd:simpleType>
        <xsd:restriction base="dms:Choice">
          <xsd:enumeration value="Germany"/>
          <xsd:enumeration value="Global"/>
        </xsd:restriction>
      </xsd:simpleType>
    </xsd:element>
    <xsd:element name="Publish" ma:index="25" nillable="true" ma:displayName="Publish" ma:default="0" ma:format="Dropdown" ma:internalName="Publish">
      <xsd:simpleType>
        <xsd:restriction base="dms:Boolean"/>
      </xsd:simpleType>
    </xsd:element>
    <xsd:element name="Canbeshared" ma:index="26" nillable="true" ma:displayName="Can be shared" ma:default="0" ma:format="Dropdown" ma:internalName="Canbeshared">
      <xsd:simpleType>
        <xsd:restriction base="dms:Boolean"/>
      </xsd:simpleType>
    </xsd:element>
    <xsd:element name="Canbedownloaded" ma:index="27" nillable="true" ma:displayName="Can be downloaded" ma:default="0" ma:format="Dropdown" ma:internalName="Canbedownloaded">
      <xsd:simpleType>
        <xsd:restriction base="dms:Boolean"/>
      </xsd:simpleType>
    </xsd:element>
    <xsd:element name="Canbeannotated" ma:index="28" nillable="true" ma:displayName="Can be annotated" ma:default="0" ma:format="Dropdown" ma:internalName="Canbeannotated">
      <xsd:simpleType>
        <xsd:restriction base="dms:Boolean"/>
      </xsd:simpleType>
    </xsd:element>
    <xsd:element name="lcf76f155ced4ddcb4097134ff3c332f" ma:index="30" nillable="true" ma:taxonomy="true" ma:internalName="lcf76f155ced4ddcb4097134ff3c332f" ma:taxonomyFieldName="MediaServiceImageTags" ma:displayName="Bildmarkierungen" ma:readOnly="false" ma:fieldId="{5cf76f15-5ced-4ddc-b409-7134ff3c332f}" ma:taxonomyMulti="true" ma:sspId="b29d0967-da9b-4a39-b679-e3fd6923df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ExpirationDate" ma:index="32" nillable="true" ma:displayName="Expiration Date" ma:format="DateOnly" ma:internalName="ExpirationDate">
      <xsd:simpleType>
        <xsd:restriction base="dms:DateTime"/>
      </xsd:simpleType>
    </xsd:element>
    <xsd:element name="ReleaseDate" ma:index="33" nillable="true" ma:displayName="Release Date" ma:format="DateOnly" ma:internalName="ReleaseDate">
      <xsd:simpleType>
        <xsd:restriction base="dms:DateTime"/>
      </xsd:simpleType>
    </xsd:element>
    <xsd:element name="MediaServiceObjectDetectorVersions" ma:index="3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c468de-b4a5-4708-86ca-97111172f97c" xsi:nil="true"/>
    <lcf76f155ced4ddcb4097134ff3c332f xmlns="5fab1ae4-c4d0-4af0-afc0-c6e27ffcf35b">
      <Terms xmlns="http://schemas.microsoft.com/office/infopath/2007/PartnerControls"/>
    </lcf76f155ced4ddcb4097134ff3c332f>
    <Canbeannotated xmlns="5fab1ae4-c4d0-4af0-afc0-c6e27ffcf35b">false</Canbeannotated>
    <Canbeshared xmlns="5fab1ae4-c4d0-4af0-afc0-c6e27ffcf35b">false</Canbeshared>
    <Publish xmlns="5fab1ae4-c4d0-4af0-afc0-c6e27ffcf35b">false</Publish>
    <Region xmlns="5fab1ae4-c4d0-4af0-afc0-c6e27ffcf35b">Germany</Region>
    <ReleaseDate xmlns="5fab1ae4-c4d0-4af0-afc0-c6e27ffcf35b" xsi:nil="true"/>
    <ExpirationDate xmlns="5fab1ae4-c4d0-4af0-afc0-c6e27ffcf35b" xsi:nil="true"/>
    <Canbedownloaded xmlns="5fab1ae4-c4d0-4af0-afc0-c6e27ffcf35b">false</Canbedownloaded>
    <_dlc_DocId xmlns="8bc468de-b4a5-4708-86ca-97111172f97c">VQW3RFETPCKA-1276454626-242659</_dlc_DocId>
    <_dlc_DocIdUrl xmlns="8bc468de-b4a5-4708-86ca-97111172f97c">
      <Url>https://bbraun.sharepoint.com/sites/bbraun_eis_qualifizierungenundveranstaltungsmanagement/_layouts/15/DocIdRedir.aspx?ID=VQW3RFETPCKA-1276454626-242659</Url>
      <Description>VQW3RFETPCKA-1276454626-242659</Description>
    </_dlc_DocIdUrl>
  </documentManagement>
</p:properties>
</file>

<file path=customXml/itemProps1.xml><?xml version="1.0" encoding="utf-8"?>
<ds:datastoreItem xmlns:ds="http://schemas.openxmlformats.org/officeDocument/2006/customXml" ds:itemID="{1FD5A6B9-4A7E-4D75-9A38-01314B36FA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c468de-b4a5-4708-86ca-97111172f97c"/>
    <ds:schemaRef ds:uri="5fab1ae4-c4d0-4af0-afc0-c6e27ffcf3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A3FB08-20A1-4F1A-A94D-7E04FF9E6A8C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30A0320-4F50-4A05-8476-5924F0E77F1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E8C856D-1851-4747-9D9F-8A76EDD81434}">
  <ds:schemaRefs>
    <ds:schemaRef ds:uri="http://purl.org/dc/dcmitype/"/>
    <ds:schemaRef ds:uri="http://schemas.microsoft.com/office/2006/documentManagement/types"/>
    <ds:schemaRef ds:uri="5c94c5d8-b1ca-4782-8aa7-3bbd5ba93c55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137dcaf3-cb9a-40df-93c3-65524f764677"/>
    <ds:schemaRef ds:uri="http://schemas.microsoft.com/office/2006/metadata/properties"/>
    <ds:schemaRef ds:uri="8bc468de-b4a5-4708-86ca-97111172f97c"/>
    <ds:schemaRef ds:uri="5fab1ae4-c4d0-4af0-afc0-c6e27ffcf35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1457</Words>
  <Application>Microsoft Office PowerPoint</Application>
  <PresentationFormat>Breitbild</PresentationFormat>
  <Paragraphs>521</Paragraphs>
  <Slides>22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</vt:lpstr>
      <vt:lpstr>Rotis Sans Serif W05</vt:lpstr>
      <vt:lpstr>Wingdings</vt:lpstr>
      <vt:lpstr>B. Braun</vt:lpstr>
      <vt:lpstr>Klammernaht von B. Braun</vt:lpstr>
      <vt:lpstr>Entdecken Sie unser gesamtes Portfolio</vt:lpstr>
      <vt:lpstr>PowerPoint-Präsentation</vt:lpstr>
      <vt:lpstr>Modulares 3-Komponenten-System</vt:lpstr>
      <vt:lpstr>Der neue Powered Stapler Bendos Q®</vt:lpstr>
      <vt:lpstr>Basis 3-Komponenten-System Bendos Q®</vt:lpstr>
      <vt:lpstr>Hemikolektomie – Bendos Q® </vt:lpstr>
      <vt:lpstr>Sleeve Gastrectomy – Bendos Q® </vt:lpstr>
      <vt:lpstr>PowerPoint-Präsentation</vt:lpstr>
      <vt:lpstr>CST Circular Stapler</vt:lpstr>
      <vt:lpstr>Circular Stapler</vt:lpstr>
      <vt:lpstr>Circular Stapler</vt:lpstr>
      <vt:lpstr>PowerPoint-Präsentation</vt:lpstr>
      <vt:lpstr>Linear Cutter</vt:lpstr>
      <vt:lpstr>PowerPoint-Präsentation</vt:lpstr>
      <vt:lpstr>Linear Stapler</vt:lpstr>
      <vt:lpstr>PowerPoint-Präsentation</vt:lpstr>
      <vt:lpstr>Hämorrhoiden / Prolaps Stapler </vt:lpstr>
      <vt:lpstr>PowerPoint-Präsentation</vt:lpstr>
      <vt:lpstr>PowerPoint-Präsentation</vt:lpstr>
      <vt:lpstr>Datenschutz ist uns wichtig!</vt:lpstr>
      <vt:lpstr>Impressum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p.wania, c.morfeld</dc:creator>
  <dc:description>Format 16:9</dc:description>
  <cp:lastModifiedBy>Eva Berneburg</cp:lastModifiedBy>
  <cp:revision>134</cp:revision>
  <cp:lastPrinted>2022-07-08T11:38:12Z</cp:lastPrinted>
  <dcterms:created xsi:type="dcterms:W3CDTF">2015-09-02T13:45:30Z</dcterms:created>
  <dcterms:modified xsi:type="dcterms:W3CDTF">2025-08-08T06:26:31Z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Template">
    <vt:lpwstr>3.0</vt:lpwstr>
  </property>
  <property fmtid="{D5CDD505-2E9C-101B-9397-08002B2CF9AE}" pid="3" name="Template">
    <vt:lpwstr>BBraun_template.potx</vt:lpwstr>
  </property>
  <property fmtid="{D5CDD505-2E9C-101B-9397-08002B2CF9AE}" pid="4" name="MSIP_Label_a8de25a8-ef47-40a7-b7ec-c38f3edc2acf_Enabled">
    <vt:lpwstr>true</vt:lpwstr>
  </property>
  <property fmtid="{D5CDD505-2E9C-101B-9397-08002B2CF9AE}" pid="5" name="MSIP_Label_a8de25a8-ef47-40a7-b7ec-c38f3edc2acf_SetDate">
    <vt:lpwstr>2022-06-24T04:55:44Z</vt:lpwstr>
  </property>
  <property fmtid="{D5CDD505-2E9C-101B-9397-08002B2CF9AE}" pid="6" name="MSIP_Label_a8de25a8-ef47-40a7-b7ec-c38f3edc2acf_Method">
    <vt:lpwstr>Standard</vt:lpwstr>
  </property>
  <property fmtid="{D5CDD505-2E9C-101B-9397-08002B2CF9AE}" pid="7" name="MSIP_Label_a8de25a8-ef47-40a7-b7ec-c38f3edc2acf_Name">
    <vt:lpwstr>a8de25a8-ef47-40a7-b7ec-c38f3edc2acf</vt:lpwstr>
  </property>
  <property fmtid="{D5CDD505-2E9C-101B-9397-08002B2CF9AE}" pid="8" name="MSIP_Label_a8de25a8-ef47-40a7-b7ec-c38f3edc2acf_SiteId">
    <vt:lpwstr>15d1bef2-0a6a-46f9-be4c-023279325e51</vt:lpwstr>
  </property>
  <property fmtid="{D5CDD505-2E9C-101B-9397-08002B2CF9AE}" pid="9" name="MSIP_Label_a8de25a8-ef47-40a7-b7ec-c38f3edc2acf_ActionId">
    <vt:lpwstr>acff48b2-626f-44ed-b037-c1a4e9d14316</vt:lpwstr>
  </property>
  <property fmtid="{D5CDD505-2E9C-101B-9397-08002B2CF9AE}" pid="10" name="MSIP_Label_a8de25a8-ef47-40a7-b7ec-c38f3edc2acf_ContentBits">
    <vt:lpwstr>0</vt:lpwstr>
  </property>
  <property fmtid="{D5CDD505-2E9C-101B-9397-08002B2CF9AE}" pid="11" name="ContentTypeId">
    <vt:lpwstr>0x0101000A1A36A15F641549B465B7B72C65AF18</vt:lpwstr>
  </property>
  <property fmtid="{D5CDD505-2E9C-101B-9397-08002B2CF9AE}" pid="12" name="_dlc_DocIdItemGuid">
    <vt:lpwstr>da1fe2fc-0f1e-4359-a1a9-f930fc960da9</vt:lpwstr>
  </property>
  <property fmtid="{D5CDD505-2E9C-101B-9397-08002B2CF9AE}" pid="13" name="MediaServiceImageTags">
    <vt:lpwstr/>
  </property>
  <property fmtid="{D5CDD505-2E9C-101B-9397-08002B2CF9AE}" pid="14" name="EIMColProducts">
    <vt:lpwstr/>
  </property>
  <property fmtid="{D5CDD505-2E9C-101B-9397-08002B2CF9AE}" pid="15" name="EIMColOrganisation">
    <vt:lpwstr/>
  </property>
</Properties>
</file>